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6"/>
  </p:notesMasterIdLst>
  <p:sldIdLst>
    <p:sldId id="259" r:id="rId3"/>
    <p:sldId id="258" r:id="rId4"/>
    <p:sldId id="260" r:id="rId5"/>
    <p:sldId id="264" r:id="rId6"/>
    <p:sldId id="262" r:id="rId7"/>
    <p:sldId id="263" r:id="rId8"/>
    <p:sldId id="294" r:id="rId9"/>
    <p:sldId id="266" r:id="rId10"/>
    <p:sldId id="297" r:id="rId11"/>
    <p:sldId id="269" r:id="rId12"/>
    <p:sldId id="298" r:id="rId13"/>
    <p:sldId id="299" r:id="rId14"/>
    <p:sldId id="295" r:id="rId15"/>
    <p:sldId id="286" r:id="rId16"/>
    <p:sldId id="288" r:id="rId17"/>
    <p:sldId id="289" r:id="rId18"/>
    <p:sldId id="290" r:id="rId19"/>
    <p:sldId id="277" r:id="rId20"/>
    <p:sldId id="296" r:id="rId21"/>
    <p:sldId id="282" r:id="rId22"/>
    <p:sldId id="280" r:id="rId23"/>
    <p:sldId id="292" r:id="rId24"/>
    <p:sldId id="293" r:id="rId2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110" charset="0"/>
        <a:ea typeface="ヒラギノ角ゴ ProN W3" pitchFamily="-110" charset="-128"/>
        <a:cs typeface="+mn-cs"/>
        <a:sym typeface="Gill Sans" pitchFamily="-11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17B"/>
    <a:srgbClr val="AFD5CE"/>
    <a:srgbClr val="B0CBD0"/>
    <a:srgbClr val="9DBCC3"/>
    <a:srgbClr val="89B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4" y="102"/>
      </p:cViewPr>
      <p:guideLst>
        <p:guide orient="horz" pos="2976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TC\SINAFER\ABFA_DADOS%20INDESIG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TC\SINAFER\ABFA_DADOS%20INDESIG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TC\SINAFER\ABFA_DADOS%20INDESIG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87375150360194E-2"/>
          <c:y val="3.6989880833499765E-2"/>
          <c:w val="0.89453026801281288"/>
          <c:h val="0.74906797150655746"/>
        </c:manualLayout>
      </c:layout>
      <c:lineChart>
        <c:grouping val="standard"/>
        <c:varyColors val="0"/>
        <c:ser>
          <c:idx val="5"/>
          <c:order val="1"/>
          <c:tx>
            <c:strRef>
              <c:f>'EMPREGO_RAIS+CAGED'!$C$30</c:f>
              <c:strCache>
                <c:ptCount val="1"/>
                <c:pt idx="0">
                  <c:v>ABFA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'EMPREGO_RAIS+CAGED'!$E$32:$DQ$32</c:f>
              <c:numCache>
                <c:formatCode>[$-416]mmm\-yy;@</c:formatCode>
                <c:ptCount val="117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</c:numCache>
            </c:numRef>
          </c:cat>
          <c:val>
            <c:numRef>
              <c:f>'EMPREGO_RAIS+CAGED'!$E$30:$DQ$30</c:f>
              <c:numCache>
                <c:formatCode>#,##0_ ;[Red]\-#,##0\ </c:formatCode>
                <c:ptCount val="117"/>
                <c:pt idx="0">
                  <c:v>217392</c:v>
                </c:pt>
                <c:pt idx="1">
                  <c:v>219177</c:v>
                </c:pt>
                <c:pt idx="2">
                  <c:v>221059</c:v>
                </c:pt>
                <c:pt idx="3">
                  <c:v>222277</c:v>
                </c:pt>
                <c:pt idx="4">
                  <c:v>224412</c:v>
                </c:pt>
                <c:pt idx="5">
                  <c:v>226229</c:v>
                </c:pt>
                <c:pt idx="6">
                  <c:v>227694</c:v>
                </c:pt>
                <c:pt idx="7">
                  <c:v>229157</c:v>
                </c:pt>
                <c:pt idx="8">
                  <c:v>230855</c:v>
                </c:pt>
                <c:pt idx="9">
                  <c:v>232951</c:v>
                </c:pt>
                <c:pt idx="10">
                  <c:v>235948</c:v>
                </c:pt>
                <c:pt idx="11">
                  <c:v>237555</c:v>
                </c:pt>
                <c:pt idx="12">
                  <c:v>239964</c:v>
                </c:pt>
                <c:pt idx="13">
                  <c:v>242117</c:v>
                </c:pt>
                <c:pt idx="14">
                  <c:v>244447</c:v>
                </c:pt>
                <c:pt idx="15">
                  <c:v>246840</c:v>
                </c:pt>
                <c:pt idx="16">
                  <c:v>248638</c:v>
                </c:pt>
                <c:pt idx="17">
                  <c:v>250707</c:v>
                </c:pt>
                <c:pt idx="18">
                  <c:v>253185</c:v>
                </c:pt>
                <c:pt idx="19">
                  <c:v>254784</c:v>
                </c:pt>
                <c:pt idx="20">
                  <c:v>258016</c:v>
                </c:pt>
                <c:pt idx="21">
                  <c:v>258595</c:v>
                </c:pt>
                <c:pt idx="22">
                  <c:v>255020</c:v>
                </c:pt>
                <c:pt idx="23">
                  <c:v>255244</c:v>
                </c:pt>
                <c:pt idx="24">
                  <c:v>252524</c:v>
                </c:pt>
                <c:pt idx="25">
                  <c:v>248873</c:v>
                </c:pt>
                <c:pt idx="26">
                  <c:v>246288</c:v>
                </c:pt>
                <c:pt idx="27">
                  <c:v>244242</c:v>
                </c:pt>
                <c:pt idx="28">
                  <c:v>243734</c:v>
                </c:pt>
                <c:pt idx="29">
                  <c:v>242381</c:v>
                </c:pt>
                <c:pt idx="30">
                  <c:v>242533</c:v>
                </c:pt>
                <c:pt idx="31">
                  <c:v>244595</c:v>
                </c:pt>
                <c:pt idx="32">
                  <c:v>247575</c:v>
                </c:pt>
                <c:pt idx="33">
                  <c:v>250553</c:v>
                </c:pt>
                <c:pt idx="34">
                  <c:v>252653</c:v>
                </c:pt>
                <c:pt idx="35">
                  <c:v>252128</c:v>
                </c:pt>
                <c:pt idx="36">
                  <c:v>255668</c:v>
                </c:pt>
                <c:pt idx="37">
                  <c:v>258031</c:v>
                </c:pt>
                <c:pt idx="38">
                  <c:v>261505</c:v>
                </c:pt>
                <c:pt idx="39">
                  <c:v>265091</c:v>
                </c:pt>
                <c:pt idx="40">
                  <c:v>268108</c:v>
                </c:pt>
                <c:pt idx="41">
                  <c:v>270202</c:v>
                </c:pt>
                <c:pt idx="42">
                  <c:v>272510</c:v>
                </c:pt>
                <c:pt idx="43">
                  <c:v>274821</c:v>
                </c:pt>
                <c:pt idx="44">
                  <c:v>277092</c:v>
                </c:pt>
                <c:pt idx="45">
                  <c:v>279360</c:v>
                </c:pt>
                <c:pt idx="46">
                  <c:v>280874</c:v>
                </c:pt>
                <c:pt idx="47">
                  <c:v>273564</c:v>
                </c:pt>
                <c:pt idx="48">
                  <c:v>276166</c:v>
                </c:pt>
                <c:pt idx="49">
                  <c:v>278343</c:v>
                </c:pt>
                <c:pt idx="50">
                  <c:v>280014</c:v>
                </c:pt>
                <c:pt idx="51">
                  <c:v>281744</c:v>
                </c:pt>
                <c:pt idx="52">
                  <c:v>282967</c:v>
                </c:pt>
                <c:pt idx="53">
                  <c:v>283665</c:v>
                </c:pt>
                <c:pt idx="54">
                  <c:v>284627</c:v>
                </c:pt>
                <c:pt idx="55">
                  <c:v>285076</c:v>
                </c:pt>
                <c:pt idx="56">
                  <c:v>286064</c:v>
                </c:pt>
                <c:pt idx="57">
                  <c:v>287324</c:v>
                </c:pt>
                <c:pt idx="58">
                  <c:v>287123</c:v>
                </c:pt>
                <c:pt idx="59">
                  <c:v>280062</c:v>
                </c:pt>
                <c:pt idx="60">
                  <c:v>281805</c:v>
                </c:pt>
                <c:pt idx="61">
                  <c:v>282496</c:v>
                </c:pt>
                <c:pt idx="62">
                  <c:v>283588</c:v>
                </c:pt>
                <c:pt idx="63">
                  <c:v>284179</c:v>
                </c:pt>
                <c:pt idx="64">
                  <c:v>284043</c:v>
                </c:pt>
                <c:pt idx="65">
                  <c:v>283560</c:v>
                </c:pt>
                <c:pt idx="66">
                  <c:v>284317</c:v>
                </c:pt>
                <c:pt idx="67">
                  <c:v>284277</c:v>
                </c:pt>
                <c:pt idx="68">
                  <c:v>285821</c:v>
                </c:pt>
                <c:pt idx="69">
                  <c:v>286419</c:v>
                </c:pt>
                <c:pt idx="70">
                  <c:v>286043</c:v>
                </c:pt>
                <c:pt idx="71">
                  <c:v>277769</c:v>
                </c:pt>
                <c:pt idx="72">
                  <c:v>279217</c:v>
                </c:pt>
                <c:pt idx="73">
                  <c:v>280477</c:v>
                </c:pt>
                <c:pt idx="74">
                  <c:v>281111</c:v>
                </c:pt>
                <c:pt idx="75">
                  <c:v>281823</c:v>
                </c:pt>
                <c:pt idx="76">
                  <c:v>281513</c:v>
                </c:pt>
                <c:pt idx="77">
                  <c:v>281522</c:v>
                </c:pt>
                <c:pt idx="78">
                  <c:v>281132</c:v>
                </c:pt>
                <c:pt idx="79">
                  <c:v>280737</c:v>
                </c:pt>
                <c:pt idx="80">
                  <c:v>281928</c:v>
                </c:pt>
                <c:pt idx="81">
                  <c:v>282471</c:v>
                </c:pt>
                <c:pt idx="82">
                  <c:v>281691</c:v>
                </c:pt>
                <c:pt idx="83">
                  <c:v>278360</c:v>
                </c:pt>
                <c:pt idx="84">
                  <c:v>279983</c:v>
                </c:pt>
                <c:pt idx="85">
                  <c:v>281077</c:v>
                </c:pt>
                <c:pt idx="86">
                  <c:v>281016</c:v>
                </c:pt>
                <c:pt idx="87">
                  <c:v>280265</c:v>
                </c:pt>
                <c:pt idx="88">
                  <c:v>278591</c:v>
                </c:pt>
                <c:pt idx="89">
                  <c:v>276718</c:v>
                </c:pt>
                <c:pt idx="90">
                  <c:v>275532</c:v>
                </c:pt>
                <c:pt idx="91">
                  <c:v>274174</c:v>
                </c:pt>
                <c:pt idx="92">
                  <c:v>274236</c:v>
                </c:pt>
                <c:pt idx="93">
                  <c:v>274345</c:v>
                </c:pt>
                <c:pt idx="94">
                  <c:v>273834</c:v>
                </c:pt>
                <c:pt idx="95">
                  <c:v>269626</c:v>
                </c:pt>
                <c:pt idx="96">
                  <c:v>271023</c:v>
                </c:pt>
                <c:pt idx="97">
                  <c:v>270909</c:v>
                </c:pt>
                <c:pt idx="98">
                  <c:v>269236</c:v>
                </c:pt>
                <c:pt idx="99">
                  <c:v>266844</c:v>
                </c:pt>
                <c:pt idx="100">
                  <c:v>263980</c:v>
                </c:pt>
                <c:pt idx="101">
                  <c:v>259850</c:v>
                </c:pt>
                <c:pt idx="102">
                  <c:v>257382</c:v>
                </c:pt>
                <c:pt idx="103">
                  <c:v>254795</c:v>
                </c:pt>
                <c:pt idx="104">
                  <c:v>252745</c:v>
                </c:pt>
                <c:pt idx="105">
                  <c:v>250331</c:v>
                </c:pt>
                <c:pt idx="106">
                  <c:v>247477</c:v>
                </c:pt>
                <c:pt idx="107">
                  <c:v>235575</c:v>
                </c:pt>
                <c:pt idx="108">
                  <c:v>234698</c:v>
                </c:pt>
                <c:pt idx="109">
                  <c:v>233341</c:v>
                </c:pt>
                <c:pt idx="110">
                  <c:v>231530</c:v>
                </c:pt>
                <c:pt idx="111">
                  <c:v>229979</c:v>
                </c:pt>
                <c:pt idx="112">
                  <c:v>228366</c:v>
                </c:pt>
                <c:pt idx="113">
                  <c:v>226638</c:v>
                </c:pt>
                <c:pt idx="114">
                  <c:v>225602</c:v>
                </c:pt>
                <c:pt idx="115">
                  <c:v>225575</c:v>
                </c:pt>
                <c:pt idx="116">
                  <c:v>225402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26016"/>
        <c:axId val="186925624"/>
      </c:lineChart>
      <c:lineChart>
        <c:grouping val="standard"/>
        <c:varyColors val="0"/>
        <c:ser>
          <c:idx val="4"/>
          <c:order val="0"/>
          <c:tx>
            <c:strRef>
              <c:f>'EMPREGO_RAIS+CAGED'!$C$43</c:f>
              <c:strCache>
                <c:ptCount val="1"/>
                <c:pt idx="0">
                  <c:v>Variação percentual em 12 meses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'EMPREGO_RAIS+CAGED'!$E$32:$DQ$32</c:f>
              <c:numCache>
                <c:formatCode>[$-416]mmm\-yy;@</c:formatCode>
                <c:ptCount val="117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</c:numCache>
            </c:numRef>
          </c:cat>
          <c:val>
            <c:numRef>
              <c:f>'EMPREGO_RAIS+CAGED'!$E$46:$DQ$46</c:f>
              <c:numCache>
                <c:formatCode>0.00%</c:formatCode>
                <c:ptCount val="117"/>
                <c:pt idx="12">
                  <c:v>0.10383086774122319</c:v>
                </c:pt>
                <c:pt idx="13">
                  <c:v>0.10466426677981722</c:v>
                </c:pt>
                <c:pt idx="14">
                  <c:v>0.10579980910073772</c:v>
                </c:pt>
                <c:pt idx="15">
                  <c:v>0.11050626020685894</c:v>
                </c:pt>
                <c:pt idx="16">
                  <c:v>0.10795322888259085</c:v>
                </c:pt>
                <c:pt idx="17">
                  <c:v>0.10820009813065523</c:v>
                </c:pt>
                <c:pt idx="18">
                  <c:v>0.1119528841339692</c:v>
                </c:pt>
                <c:pt idx="19">
                  <c:v>0.11183162635223876</c:v>
                </c:pt>
                <c:pt idx="20">
                  <c:v>0.1176539386194797</c:v>
                </c:pt>
                <c:pt idx="21">
                  <c:v>0.11008323638876849</c:v>
                </c:pt>
                <c:pt idx="22">
                  <c:v>8.083136962381543E-2</c:v>
                </c:pt>
                <c:pt idx="23">
                  <c:v>7.4462755993348839E-2</c:v>
                </c:pt>
                <c:pt idx="24">
                  <c:v>5.2341184511009997E-2</c:v>
                </c:pt>
                <c:pt idx="25">
                  <c:v>2.790386466047412E-2</c:v>
                </c:pt>
                <c:pt idx="26">
                  <c:v>7.5312849002033833E-3</c:v>
                </c:pt>
                <c:pt idx="27">
                  <c:v>-1.0525036460865334E-2</c:v>
                </c:pt>
                <c:pt idx="28">
                  <c:v>-1.9723453373981403E-2</c:v>
                </c:pt>
                <c:pt idx="29">
                  <c:v>-3.3210081888419563E-2</c:v>
                </c:pt>
                <c:pt idx="30">
                  <c:v>-4.207200268578315E-2</c:v>
                </c:pt>
                <c:pt idx="31">
                  <c:v>-3.9990737251946795E-2</c:v>
                </c:pt>
                <c:pt idx="32">
                  <c:v>-4.0466482698747419E-2</c:v>
                </c:pt>
                <c:pt idx="33">
                  <c:v>-3.1098822483033306E-2</c:v>
                </c:pt>
                <c:pt idx="34">
                  <c:v>-9.2816249705905962E-3</c:v>
                </c:pt>
                <c:pt idx="35">
                  <c:v>-1.2207926533042923E-2</c:v>
                </c:pt>
                <c:pt idx="36">
                  <c:v>1.2450301753496706E-2</c:v>
                </c:pt>
                <c:pt idx="37">
                  <c:v>3.6797884864971264E-2</c:v>
                </c:pt>
                <c:pt idx="38">
                  <c:v>6.1785389462742701E-2</c:v>
                </c:pt>
                <c:pt idx="39">
                  <c:v>8.5362058941541585E-2</c:v>
                </c:pt>
                <c:pt idx="40">
                  <c:v>0.10000246170005012</c:v>
                </c:pt>
                <c:pt idx="41">
                  <c:v>0.11478209925695504</c:v>
                </c:pt>
                <c:pt idx="42">
                  <c:v>0.1235996750957602</c:v>
                </c:pt>
                <c:pt idx="43">
                  <c:v>0.12357570678059648</c:v>
                </c:pt>
                <c:pt idx="44">
                  <c:v>0.11922447743108155</c:v>
                </c:pt>
                <c:pt idx="45">
                  <c:v>0.11497367822376892</c:v>
                </c:pt>
                <c:pt idx="46">
                  <c:v>0.11169865388497269</c:v>
                </c:pt>
                <c:pt idx="47">
                  <c:v>8.5020307145576846E-2</c:v>
                </c:pt>
                <c:pt idx="48">
                  <c:v>8.0174288530437954E-2</c:v>
                </c:pt>
                <c:pt idx="49">
                  <c:v>7.8719223659172721E-2</c:v>
                </c:pt>
                <c:pt idx="50">
                  <c:v>7.0778761400355661E-2</c:v>
                </c:pt>
                <c:pt idx="51">
                  <c:v>6.2819937304548157E-2</c:v>
                </c:pt>
                <c:pt idx="52">
                  <c:v>5.5421695734554799E-2</c:v>
                </c:pt>
                <c:pt idx="53">
                  <c:v>4.9825685968275524E-2</c:v>
                </c:pt>
                <c:pt idx="54">
                  <c:v>4.4464423323914648E-2</c:v>
                </c:pt>
                <c:pt idx="55">
                  <c:v>3.7315197892446417E-2</c:v>
                </c:pt>
                <c:pt idx="56">
                  <c:v>3.237913761494382E-2</c:v>
                </c:pt>
                <c:pt idx="57">
                  <c:v>2.8508018327605855E-2</c:v>
                </c:pt>
                <c:pt idx="58">
                  <c:v>2.224841031921776E-2</c:v>
                </c:pt>
                <c:pt idx="59">
                  <c:v>2.3753125411238418E-2</c:v>
                </c:pt>
                <c:pt idx="60">
                  <c:v>2.0418878500611859E-2</c:v>
                </c:pt>
                <c:pt idx="61">
                  <c:v>1.4920439888914006E-2</c:v>
                </c:pt>
                <c:pt idx="62">
                  <c:v>1.2763647531909061E-2</c:v>
                </c:pt>
                <c:pt idx="63">
                  <c:v>8.6425975353512374E-3</c:v>
                </c:pt>
                <c:pt idx="64">
                  <c:v>3.8025635498131205E-3</c:v>
                </c:pt>
                <c:pt idx="65">
                  <c:v>-3.7015493628045348E-4</c:v>
                </c:pt>
                <c:pt idx="66">
                  <c:v>-1.0891447403093002E-3</c:v>
                </c:pt>
                <c:pt idx="67">
                  <c:v>-2.8027613688981212E-3</c:v>
                </c:pt>
                <c:pt idx="68">
                  <c:v>-8.4946026064092184E-4</c:v>
                </c:pt>
                <c:pt idx="69">
                  <c:v>-3.1497542843619275E-3</c:v>
                </c:pt>
                <c:pt idx="70">
                  <c:v>-3.761454150311927E-3</c:v>
                </c:pt>
                <c:pt idx="71">
                  <c:v>-8.1874727738857622E-3</c:v>
                </c:pt>
                <c:pt idx="72">
                  <c:v>-9.1836553645251451E-3</c:v>
                </c:pt>
                <c:pt idx="73">
                  <c:v>-7.1470038513820056E-3</c:v>
                </c:pt>
                <c:pt idx="74">
                  <c:v>-8.7345021651127341E-3</c:v>
                </c:pt>
                <c:pt idx="75">
                  <c:v>-8.2905492664834268E-3</c:v>
                </c:pt>
                <c:pt idx="76">
                  <c:v>-8.9071020936970502E-3</c:v>
                </c:pt>
                <c:pt idx="77">
                  <c:v>-7.1871914233319067E-3</c:v>
                </c:pt>
                <c:pt idx="78">
                  <c:v>-1.1202284773685678E-2</c:v>
                </c:pt>
                <c:pt idx="79">
                  <c:v>-1.2452643020715692E-2</c:v>
                </c:pt>
                <c:pt idx="80">
                  <c:v>-1.3620412775828261E-2</c:v>
                </c:pt>
                <c:pt idx="81">
                  <c:v>-1.378400175965977E-2</c:v>
                </c:pt>
                <c:pt idx="82">
                  <c:v>-1.5214495722671084E-2</c:v>
                </c:pt>
                <c:pt idx="83">
                  <c:v>2.1276672342847025E-3</c:v>
                </c:pt>
                <c:pt idx="84">
                  <c:v>2.7433859686194495E-3</c:v>
                </c:pt>
                <c:pt idx="85">
                  <c:v>2.1392128409816191E-3</c:v>
                </c:pt>
                <c:pt idx="86">
                  <c:v>-3.3794479760662632E-4</c:v>
                </c:pt>
                <c:pt idx="87">
                  <c:v>-5.5282925808042283E-3</c:v>
                </c:pt>
                <c:pt idx="88">
                  <c:v>-1.0379627228582655E-2</c:v>
                </c:pt>
                <c:pt idx="89">
                  <c:v>-1.7064385731843323E-2</c:v>
                </c:pt>
                <c:pt idx="90">
                  <c:v>-1.9919468434756671E-2</c:v>
                </c:pt>
                <c:pt idx="91">
                  <c:v>-2.337775213099802E-2</c:v>
                </c:pt>
                <c:pt idx="92">
                  <c:v>-2.7283561760449437E-2</c:v>
                </c:pt>
                <c:pt idx="93">
                  <c:v>-2.876755489944105E-2</c:v>
                </c:pt>
                <c:pt idx="94">
                  <c:v>-2.7892264928591981E-2</c:v>
                </c:pt>
                <c:pt idx="95">
                  <c:v>-3.1376634573933027E-2</c:v>
                </c:pt>
                <c:pt idx="96">
                  <c:v>-3.2001942975109166E-2</c:v>
                </c:pt>
                <c:pt idx="97">
                  <c:v>-3.6175140619830182E-2</c:v>
                </c:pt>
                <c:pt idx="98">
                  <c:v>-4.1919321319782488E-2</c:v>
                </c:pt>
                <c:pt idx="99">
                  <c:v>-4.788682140117384E-2</c:v>
                </c:pt>
                <c:pt idx="100">
                  <c:v>-5.2446058917911875E-2</c:v>
                </c:pt>
                <c:pt idx="101">
                  <c:v>-6.0957364537182257E-2</c:v>
                </c:pt>
                <c:pt idx="102">
                  <c:v>-6.5872566525848164E-2</c:v>
                </c:pt>
                <c:pt idx="103">
                  <c:v>-7.0681392108660979E-2</c:v>
                </c:pt>
                <c:pt idx="104">
                  <c:v>-7.8366808150644007E-2</c:v>
                </c:pt>
                <c:pt idx="105">
                  <c:v>-8.7532121963221465E-2</c:v>
                </c:pt>
                <c:pt idx="106">
                  <c:v>-9.6251743757166719E-2</c:v>
                </c:pt>
                <c:pt idx="107">
                  <c:v>-0.12628974950486971</c:v>
                </c:pt>
                <c:pt idx="108">
                  <c:v>-0.13402921523265554</c:v>
                </c:pt>
                <c:pt idx="109">
                  <c:v>-0.13867387203821213</c:v>
                </c:pt>
                <c:pt idx="110">
                  <c:v>-0.14004813620763934</c:v>
                </c:pt>
                <c:pt idx="111">
                  <c:v>-0.13815187900046466</c:v>
                </c:pt>
                <c:pt idx="112">
                  <c:v>-0.13491173573755588</c:v>
                </c:pt>
                <c:pt idx="113">
                  <c:v>-0.12781219934577637</c:v>
                </c:pt>
                <c:pt idx="114">
                  <c:v>-0.12347405801493505</c:v>
                </c:pt>
                <c:pt idx="115">
                  <c:v>-0.1146804293647834</c:v>
                </c:pt>
                <c:pt idx="116">
                  <c:v>-0.10818413816297057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21704"/>
        <c:axId val="186923664"/>
      </c:lineChart>
      <c:dateAx>
        <c:axId val="186926016"/>
        <c:scaling>
          <c:orientation val="minMax"/>
          <c:min val="394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925624"/>
        <c:crosses val="autoZero"/>
        <c:auto val="1"/>
        <c:lblOffset val="100"/>
        <c:baseTimeUnit val="months"/>
        <c:majorUnit val="1"/>
        <c:majorTimeUnit val="years"/>
      </c:dateAx>
      <c:valAx>
        <c:axId val="186925624"/>
        <c:scaling>
          <c:orientation val="minMax"/>
          <c:min val="2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926016"/>
        <c:crosses val="autoZero"/>
        <c:crossBetween val="between"/>
      </c:valAx>
      <c:valAx>
        <c:axId val="186923664"/>
        <c:scaling>
          <c:orientation val="minMax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921704"/>
        <c:crosses val="max"/>
        <c:crossBetween val="between"/>
      </c:valAx>
      <c:dateAx>
        <c:axId val="186921704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18692366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43960122495172"/>
          <c:w val="1"/>
          <c:h val="8.1560398775048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87375150360194E-2"/>
          <c:y val="3.6989880833499765E-2"/>
          <c:w val="0.89453026801281288"/>
          <c:h val="0.74906797150655746"/>
        </c:manualLayout>
      </c:layout>
      <c:lineChart>
        <c:grouping val="standard"/>
        <c:varyColors val="0"/>
        <c:ser>
          <c:idx val="5"/>
          <c:order val="1"/>
          <c:tx>
            <c:strRef>
              <c:f>'EMPREGO_RAIS+CAGED'!$C$28</c:f>
              <c:strCache>
                <c:ptCount val="1"/>
                <c:pt idx="0">
                  <c:v>Abrasivos (SINAESP)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'EMPREGO_RAIS+CAGED'!$E$32:$DQ$32</c:f>
              <c:numCache>
                <c:formatCode>[$-416]mmm\-yy;@</c:formatCode>
                <c:ptCount val="117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</c:numCache>
            </c:numRef>
          </c:cat>
          <c:val>
            <c:numRef>
              <c:f>'EMPREGO_RAIS+CAGED'!$E$28:$DQ$28</c:f>
              <c:numCache>
                <c:formatCode>#,##0_ ;[Red]\-#,##0\ </c:formatCode>
                <c:ptCount val="117"/>
                <c:pt idx="0">
                  <c:v>21578</c:v>
                </c:pt>
                <c:pt idx="1">
                  <c:v>21614</c:v>
                </c:pt>
                <c:pt idx="2">
                  <c:v>21635</c:v>
                </c:pt>
                <c:pt idx="3">
                  <c:v>21527</c:v>
                </c:pt>
                <c:pt idx="4">
                  <c:v>21681</c:v>
                </c:pt>
                <c:pt idx="5">
                  <c:v>21819</c:v>
                </c:pt>
                <c:pt idx="6">
                  <c:v>21754</c:v>
                </c:pt>
                <c:pt idx="7">
                  <c:v>21872</c:v>
                </c:pt>
                <c:pt idx="8">
                  <c:v>22036</c:v>
                </c:pt>
                <c:pt idx="9">
                  <c:v>22168</c:v>
                </c:pt>
                <c:pt idx="10">
                  <c:v>22218</c:v>
                </c:pt>
                <c:pt idx="11">
                  <c:v>22283</c:v>
                </c:pt>
                <c:pt idx="12">
                  <c:v>22539</c:v>
                </c:pt>
                <c:pt idx="13">
                  <c:v>22668</c:v>
                </c:pt>
                <c:pt idx="14">
                  <c:v>22764</c:v>
                </c:pt>
                <c:pt idx="15">
                  <c:v>22888</c:v>
                </c:pt>
                <c:pt idx="16">
                  <c:v>22991</c:v>
                </c:pt>
                <c:pt idx="17">
                  <c:v>23009</c:v>
                </c:pt>
                <c:pt idx="18">
                  <c:v>23112</c:v>
                </c:pt>
                <c:pt idx="19">
                  <c:v>23229</c:v>
                </c:pt>
                <c:pt idx="20">
                  <c:v>23347</c:v>
                </c:pt>
                <c:pt idx="21">
                  <c:v>23396</c:v>
                </c:pt>
                <c:pt idx="22">
                  <c:v>23281</c:v>
                </c:pt>
                <c:pt idx="23">
                  <c:v>23690</c:v>
                </c:pt>
                <c:pt idx="24">
                  <c:v>23390</c:v>
                </c:pt>
                <c:pt idx="25">
                  <c:v>23107</c:v>
                </c:pt>
                <c:pt idx="26">
                  <c:v>22604</c:v>
                </c:pt>
                <c:pt idx="27">
                  <c:v>22521</c:v>
                </c:pt>
                <c:pt idx="28">
                  <c:v>22359</c:v>
                </c:pt>
                <c:pt idx="29">
                  <c:v>22211</c:v>
                </c:pt>
                <c:pt idx="30">
                  <c:v>22168</c:v>
                </c:pt>
                <c:pt idx="31">
                  <c:v>22291</c:v>
                </c:pt>
                <c:pt idx="32">
                  <c:v>22490</c:v>
                </c:pt>
                <c:pt idx="33">
                  <c:v>22703</c:v>
                </c:pt>
                <c:pt idx="34">
                  <c:v>22860</c:v>
                </c:pt>
                <c:pt idx="35">
                  <c:v>24009</c:v>
                </c:pt>
                <c:pt idx="36">
                  <c:v>24275</c:v>
                </c:pt>
                <c:pt idx="37">
                  <c:v>24457</c:v>
                </c:pt>
                <c:pt idx="38">
                  <c:v>24701</c:v>
                </c:pt>
                <c:pt idx="39">
                  <c:v>24826</c:v>
                </c:pt>
                <c:pt idx="40">
                  <c:v>25036</c:v>
                </c:pt>
                <c:pt idx="41">
                  <c:v>25046</c:v>
                </c:pt>
                <c:pt idx="42">
                  <c:v>25191</c:v>
                </c:pt>
                <c:pt idx="43">
                  <c:v>25372</c:v>
                </c:pt>
                <c:pt idx="44">
                  <c:v>25576</c:v>
                </c:pt>
                <c:pt idx="45">
                  <c:v>25670</c:v>
                </c:pt>
                <c:pt idx="46">
                  <c:v>25713</c:v>
                </c:pt>
                <c:pt idx="47">
                  <c:v>26060</c:v>
                </c:pt>
                <c:pt idx="48">
                  <c:v>26293</c:v>
                </c:pt>
                <c:pt idx="49">
                  <c:v>26423</c:v>
                </c:pt>
                <c:pt idx="50">
                  <c:v>26464</c:v>
                </c:pt>
                <c:pt idx="51">
                  <c:v>26582</c:v>
                </c:pt>
                <c:pt idx="52">
                  <c:v>26709</c:v>
                </c:pt>
                <c:pt idx="53">
                  <c:v>26621</c:v>
                </c:pt>
                <c:pt idx="54">
                  <c:v>26766</c:v>
                </c:pt>
                <c:pt idx="55">
                  <c:v>26873</c:v>
                </c:pt>
                <c:pt idx="56">
                  <c:v>26957</c:v>
                </c:pt>
                <c:pt idx="57">
                  <c:v>27028</c:v>
                </c:pt>
                <c:pt idx="58">
                  <c:v>26878</c:v>
                </c:pt>
                <c:pt idx="59">
                  <c:v>26002</c:v>
                </c:pt>
                <c:pt idx="60">
                  <c:v>26020</c:v>
                </c:pt>
                <c:pt idx="61">
                  <c:v>25871</c:v>
                </c:pt>
                <c:pt idx="62">
                  <c:v>25857</c:v>
                </c:pt>
                <c:pt idx="63">
                  <c:v>25796</c:v>
                </c:pt>
                <c:pt idx="64">
                  <c:v>25777</c:v>
                </c:pt>
                <c:pt idx="65">
                  <c:v>25612</c:v>
                </c:pt>
                <c:pt idx="66">
                  <c:v>25405</c:v>
                </c:pt>
                <c:pt idx="67">
                  <c:v>25384</c:v>
                </c:pt>
                <c:pt idx="68">
                  <c:v>25427</c:v>
                </c:pt>
                <c:pt idx="69">
                  <c:v>25353</c:v>
                </c:pt>
                <c:pt idx="70">
                  <c:v>25290</c:v>
                </c:pt>
                <c:pt idx="71">
                  <c:v>24731</c:v>
                </c:pt>
                <c:pt idx="72">
                  <c:v>24841</c:v>
                </c:pt>
                <c:pt idx="73">
                  <c:v>24822</c:v>
                </c:pt>
                <c:pt idx="74">
                  <c:v>24786</c:v>
                </c:pt>
                <c:pt idx="75">
                  <c:v>24582</c:v>
                </c:pt>
                <c:pt idx="76">
                  <c:v>24466</c:v>
                </c:pt>
                <c:pt idx="77">
                  <c:v>24257</c:v>
                </c:pt>
                <c:pt idx="78">
                  <c:v>24282</c:v>
                </c:pt>
                <c:pt idx="79">
                  <c:v>24262</c:v>
                </c:pt>
                <c:pt idx="80">
                  <c:v>24282</c:v>
                </c:pt>
                <c:pt idx="81">
                  <c:v>24376</c:v>
                </c:pt>
                <c:pt idx="82">
                  <c:v>24292</c:v>
                </c:pt>
                <c:pt idx="83">
                  <c:v>24495</c:v>
                </c:pt>
                <c:pt idx="84">
                  <c:v>24762</c:v>
                </c:pt>
                <c:pt idx="85">
                  <c:v>24781</c:v>
                </c:pt>
                <c:pt idx="86">
                  <c:v>24653</c:v>
                </c:pt>
                <c:pt idx="87">
                  <c:v>24665</c:v>
                </c:pt>
                <c:pt idx="88">
                  <c:v>24458</c:v>
                </c:pt>
                <c:pt idx="89">
                  <c:v>24303</c:v>
                </c:pt>
                <c:pt idx="90">
                  <c:v>24128</c:v>
                </c:pt>
                <c:pt idx="91">
                  <c:v>24101</c:v>
                </c:pt>
                <c:pt idx="92">
                  <c:v>24175</c:v>
                </c:pt>
                <c:pt idx="93">
                  <c:v>24114</c:v>
                </c:pt>
                <c:pt idx="94">
                  <c:v>24015</c:v>
                </c:pt>
                <c:pt idx="95">
                  <c:v>23556</c:v>
                </c:pt>
                <c:pt idx="96">
                  <c:v>23638</c:v>
                </c:pt>
                <c:pt idx="97">
                  <c:v>23547</c:v>
                </c:pt>
                <c:pt idx="98">
                  <c:v>23427</c:v>
                </c:pt>
                <c:pt idx="99">
                  <c:v>23343</c:v>
                </c:pt>
                <c:pt idx="100">
                  <c:v>23192</c:v>
                </c:pt>
                <c:pt idx="101">
                  <c:v>22966</c:v>
                </c:pt>
                <c:pt idx="102">
                  <c:v>22696</c:v>
                </c:pt>
                <c:pt idx="103">
                  <c:v>22546</c:v>
                </c:pt>
                <c:pt idx="104">
                  <c:v>22432</c:v>
                </c:pt>
                <c:pt idx="105">
                  <c:v>22268</c:v>
                </c:pt>
                <c:pt idx="106">
                  <c:v>22038</c:v>
                </c:pt>
                <c:pt idx="107">
                  <c:v>22529</c:v>
                </c:pt>
                <c:pt idx="108">
                  <c:v>22453</c:v>
                </c:pt>
                <c:pt idx="109">
                  <c:v>22492</c:v>
                </c:pt>
                <c:pt idx="110">
                  <c:v>22396</c:v>
                </c:pt>
                <c:pt idx="111">
                  <c:v>22243</c:v>
                </c:pt>
                <c:pt idx="112">
                  <c:v>22079</c:v>
                </c:pt>
                <c:pt idx="113">
                  <c:v>21976</c:v>
                </c:pt>
                <c:pt idx="114">
                  <c:v>21982</c:v>
                </c:pt>
                <c:pt idx="115">
                  <c:v>21974</c:v>
                </c:pt>
                <c:pt idx="116">
                  <c:v>21902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266528"/>
        <c:axId val="513261824"/>
      </c:lineChart>
      <c:lineChart>
        <c:grouping val="standard"/>
        <c:varyColors val="0"/>
        <c:ser>
          <c:idx val="4"/>
          <c:order val="0"/>
          <c:tx>
            <c:strRef>
              <c:f>'EMPREGO_RAIS+CAGED'!$C$43</c:f>
              <c:strCache>
                <c:ptCount val="1"/>
                <c:pt idx="0">
                  <c:v>Variação percentual em 12 meses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'EMPREGO_RAIS+CAGED'!$E$32:$DK$32</c:f>
              <c:numCache>
                <c:formatCode>[$-416]mmm\-yy;@</c:formatCode>
                <c:ptCount val="11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</c:numCache>
            </c:numRef>
          </c:cat>
          <c:val>
            <c:numRef>
              <c:f>'EMPREGO_RAIS+CAGED'!$E$45:$DQ$45</c:f>
              <c:numCache>
                <c:formatCode>0.00%</c:formatCode>
                <c:ptCount val="117"/>
                <c:pt idx="12">
                  <c:v>4.4536101584947696E-2</c:v>
                </c:pt>
                <c:pt idx="13">
                  <c:v>4.8764689553067564E-2</c:v>
                </c:pt>
                <c:pt idx="14">
                  <c:v>5.2183961174023574E-2</c:v>
                </c:pt>
                <c:pt idx="15">
                  <c:v>6.3222929344544099E-2</c:v>
                </c:pt>
                <c:pt idx="16">
                  <c:v>6.0421567270882326E-2</c:v>
                </c:pt>
                <c:pt idx="17">
                  <c:v>5.4539621430863106E-2</c:v>
                </c:pt>
                <c:pt idx="18">
                  <c:v>6.2425301094051644E-2</c:v>
                </c:pt>
                <c:pt idx="19">
                  <c:v>6.20427944403803E-2</c:v>
                </c:pt>
                <c:pt idx="20">
                  <c:v>5.9493555999273973E-2</c:v>
                </c:pt>
                <c:pt idx="21">
                  <c:v>5.5395164200649605E-2</c:v>
                </c:pt>
                <c:pt idx="22">
                  <c:v>4.7844090377171744E-2</c:v>
                </c:pt>
                <c:pt idx="23">
                  <c:v>6.314230579365443E-2</c:v>
                </c:pt>
                <c:pt idx="24">
                  <c:v>3.7756777141843001E-2</c:v>
                </c:pt>
                <c:pt idx="25">
                  <c:v>1.9366507852479176E-2</c:v>
                </c:pt>
                <c:pt idx="26">
                  <c:v>-7.028641714988626E-3</c:v>
                </c:pt>
                <c:pt idx="27">
                  <c:v>-1.6034603285564497E-2</c:v>
                </c:pt>
                <c:pt idx="28">
                  <c:v>-2.7489017441607588E-2</c:v>
                </c:pt>
                <c:pt idx="29">
                  <c:v>-3.4682080924855474E-2</c:v>
                </c:pt>
                <c:pt idx="30">
                  <c:v>-4.0844582900657622E-2</c:v>
                </c:pt>
                <c:pt idx="31">
                  <c:v>-4.0380558784278264E-2</c:v>
                </c:pt>
                <c:pt idx="32">
                  <c:v>-3.6707071572364747E-2</c:v>
                </c:pt>
                <c:pt idx="33">
                  <c:v>-2.9620447939818773E-2</c:v>
                </c:pt>
                <c:pt idx="34">
                  <c:v>-1.8083415660839264E-2</c:v>
                </c:pt>
                <c:pt idx="35">
                  <c:v>1.3465597298438103E-2</c:v>
                </c:pt>
                <c:pt idx="36">
                  <c:v>3.7836682342881511E-2</c:v>
                </c:pt>
                <c:pt idx="37">
                  <c:v>5.8423854243302875E-2</c:v>
                </c:pt>
                <c:pt idx="38">
                  <c:v>9.2771190939656689E-2</c:v>
                </c:pt>
                <c:pt idx="39">
                  <c:v>0.10234891878690999</c:v>
                </c:pt>
                <c:pt idx="40">
                  <c:v>0.11972807370633753</c:v>
                </c:pt>
                <c:pt idx="41">
                  <c:v>0.12763945792625275</c:v>
                </c:pt>
                <c:pt idx="42">
                  <c:v>0.13636773727896068</c:v>
                </c:pt>
                <c:pt idx="43">
                  <c:v>0.13821721771118378</c:v>
                </c:pt>
                <c:pt idx="44">
                  <c:v>0.13721654068474876</c:v>
                </c:pt>
                <c:pt idx="45">
                  <c:v>0.13068757432938383</c:v>
                </c:pt>
                <c:pt idx="46">
                  <c:v>0.12480314960629912</c:v>
                </c:pt>
                <c:pt idx="47">
                  <c:v>8.5426298471406481E-2</c:v>
                </c:pt>
                <c:pt idx="48">
                  <c:v>8.3130792996910507E-2</c:v>
                </c:pt>
                <c:pt idx="49">
                  <c:v>8.0385983562988095E-2</c:v>
                </c:pt>
                <c:pt idx="50">
                  <c:v>7.1373628598032424E-2</c:v>
                </c:pt>
                <c:pt idx="51">
                  <c:v>7.0732296785627868E-2</c:v>
                </c:pt>
                <c:pt idx="52">
                  <c:v>6.6823773765777306E-2</c:v>
                </c:pt>
                <c:pt idx="53">
                  <c:v>6.2884292901062011E-2</c:v>
                </c:pt>
                <c:pt idx="54">
                  <c:v>6.2522329403358334E-2</c:v>
                </c:pt>
                <c:pt idx="55">
                  <c:v>5.9159703610279113E-2</c:v>
                </c:pt>
                <c:pt idx="56">
                  <c:v>5.3995933687832398E-2</c:v>
                </c:pt>
                <c:pt idx="57">
                  <c:v>5.2902220490845364E-2</c:v>
                </c:pt>
                <c:pt idx="58">
                  <c:v>4.5307820946602906E-2</c:v>
                </c:pt>
                <c:pt idx="59">
                  <c:v>-2.2256331542593877E-3</c:v>
                </c:pt>
                <c:pt idx="60">
                  <c:v>-1.0382991670786934E-2</c:v>
                </c:pt>
                <c:pt idx="61">
                  <c:v>-2.0890890512053839E-2</c:v>
                </c:pt>
                <c:pt idx="62">
                  <c:v>-2.2936819830713384E-2</c:v>
                </c:pt>
                <c:pt idx="63">
                  <c:v>-2.9568881197802988E-2</c:v>
                </c:pt>
                <c:pt idx="64">
                  <c:v>-3.48946048148564E-2</c:v>
                </c:pt>
                <c:pt idx="65">
                  <c:v>-3.7902407873483313E-2</c:v>
                </c:pt>
                <c:pt idx="66">
                  <c:v>-5.084809086154074E-2</c:v>
                </c:pt>
                <c:pt idx="67">
                  <c:v>-5.5408774606482303E-2</c:v>
                </c:pt>
                <c:pt idx="68">
                  <c:v>-5.6757057536075961E-2</c:v>
                </c:pt>
                <c:pt idx="69">
                  <c:v>-6.1972768980316673E-2</c:v>
                </c:pt>
                <c:pt idx="70">
                  <c:v>-5.9081776917925488E-2</c:v>
                </c:pt>
                <c:pt idx="71">
                  <c:v>-4.8880855318821581E-2</c:v>
                </c:pt>
                <c:pt idx="72">
                  <c:v>-4.531129900076869E-2</c:v>
                </c:pt>
                <c:pt idx="73">
                  <c:v>-4.0547330988365382E-2</c:v>
                </c:pt>
                <c:pt idx="74">
                  <c:v>-4.1420118343195256E-2</c:v>
                </c:pt>
                <c:pt idx="75">
                  <c:v>-4.7061559931772412E-2</c:v>
                </c:pt>
                <c:pt idx="76">
                  <c:v>-5.0859293168328379E-2</c:v>
                </c:pt>
                <c:pt idx="77">
                  <c:v>-5.2904888333593636E-2</c:v>
                </c:pt>
                <c:pt idx="78">
                  <c:v>-4.4203896870694703E-2</c:v>
                </c:pt>
                <c:pt idx="79">
                  <c:v>-4.420107154112829E-2</c:v>
                </c:pt>
                <c:pt idx="80">
                  <c:v>-4.5030872694379998E-2</c:v>
                </c:pt>
                <c:pt idx="81">
                  <c:v>-3.8535873466650883E-2</c:v>
                </c:pt>
                <c:pt idx="82">
                  <c:v>-3.9462238038750486E-2</c:v>
                </c:pt>
                <c:pt idx="83">
                  <c:v>-9.5426792284986073E-3</c:v>
                </c:pt>
                <c:pt idx="84">
                  <c:v>-3.1802262388792579E-3</c:v>
                </c:pt>
                <c:pt idx="85">
                  <c:v>-1.6517605350092612E-3</c:v>
                </c:pt>
                <c:pt idx="86">
                  <c:v>-5.3659323811828807E-3</c:v>
                </c:pt>
                <c:pt idx="87">
                  <c:v>3.3764543161662885E-3</c:v>
                </c:pt>
                <c:pt idx="88">
                  <c:v>-3.2698438649558792E-4</c:v>
                </c:pt>
                <c:pt idx="89">
                  <c:v>1.8963598136620963E-3</c:v>
                </c:pt>
                <c:pt idx="90">
                  <c:v>-6.3421464459270105E-3</c:v>
                </c:pt>
                <c:pt idx="91">
                  <c:v>-6.6358915175995792E-3</c:v>
                </c:pt>
                <c:pt idx="92">
                  <c:v>-4.4065562968453875E-3</c:v>
                </c:pt>
                <c:pt idx="93">
                  <c:v>-1.074827699376435E-2</c:v>
                </c:pt>
                <c:pt idx="94">
                  <c:v>-1.1402931006092576E-2</c:v>
                </c:pt>
                <c:pt idx="95">
                  <c:v>-3.8334353949785682E-2</c:v>
                </c:pt>
                <c:pt idx="96">
                  <c:v>-4.5392133107180377E-2</c:v>
                </c:pt>
                <c:pt idx="97">
                  <c:v>-4.9796214842016018E-2</c:v>
                </c:pt>
                <c:pt idx="98">
                  <c:v>-4.9730255952622371E-2</c:v>
                </c:pt>
                <c:pt idx="99">
                  <c:v>-5.3598216095682161E-2</c:v>
                </c:pt>
                <c:pt idx="100">
                  <c:v>-5.1762204595633299E-2</c:v>
                </c:pt>
                <c:pt idx="101">
                  <c:v>-5.5013784306464197E-2</c:v>
                </c:pt>
                <c:pt idx="102">
                  <c:v>-5.9350132625994645E-2</c:v>
                </c:pt>
                <c:pt idx="103">
                  <c:v>-6.4520144392348877E-2</c:v>
                </c:pt>
                <c:pt idx="104">
                  <c:v>-7.2099276111685651E-2</c:v>
                </c:pt>
                <c:pt idx="105">
                  <c:v>-7.6553039727958905E-2</c:v>
                </c:pt>
                <c:pt idx="106">
                  <c:v>-8.2323547782635842E-2</c:v>
                </c:pt>
                <c:pt idx="107">
                  <c:v>-4.3598233995584934E-2</c:v>
                </c:pt>
                <c:pt idx="108">
                  <c:v>-5.0131144766900726E-2</c:v>
                </c:pt>
                <c:pt idx="109">
                  <c:v>-4.4804009003270084E-2</c:v>
                </c:pt>
                <c:pt idx="110">
                  <c:v>-4.4009049387458865E-2</c:v>
                </c:pt>
                <c:pt idx="111">
                  <c:v>-4.7123334618515145E-2</c:v>
                </c:pt>
                <c:pt idx="112">
                  <c:v>-4.7990686443601271E-2</c:v>
                </c:pt>
                <c:pt idx="113">
                  <c:v>-4.3107201950709717E-2</c:v>
                </c:pt>
                <c:pt idx="114">
                  <c:v>-3.1459287980260875E-2</c:v>
                </c:pt>
                <c:pt idx="115">
                  <c:v>-2.5370353943049762E-2</c:v>
                </c:pt>
                <c:pt idx="116">
                  <c:v>-2.3626961483594888E-2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262608"/>
        <c:axId val="513264176"/>
      </c:lineChart>
      <c:dateAx>
        <c:axId val="513266528"/>
        <c:scaling>
          <c:orientation val="minMax"/>
          <c:min val="394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13261824"/>
        <c:crosses val="autoZero"/>
        <c:auto val="1"/>
        <c:lblOffset val="100"/>
        <c:baseTimeUnit val="months"/>
        <c:majorUnit val="1"/>
        <c:majorTimeUnit val="years"/>
      </c:dateAx>
      <c:valAx>
        <c:axId val="513261824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13266528"/>
        <c:crosses val="autoZero"/>
        <c:crossBetween val="between"/>
      </c:valAx>
      <c:valAx>
        <c:axId val="5132641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13262608"/>
        <c:crosses val="max"/>
        <c:crossBetween val="between"/>
      </c:valAx>
      <c:dateAx>
        <c:axId val="513262608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51326417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43960122495172"/>
          <c:w val="1"/>
          <c:h val="8.1560398775048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87375150360194E-2"/>
          <c:y val="3.6989880833499765E-2"/>
          <c:w val="0.89453026801281288"/>
          <c:h val="0.74906797150655746"/>
        </c:manualLayout>
      </c:layout>
      <c:lineChart>
        <c:grouping val="standard"/>
        <c:varyColors val="0"/>
        <c:ser>
          <c:idx val="5"/>
          <c:order val="1"/>
          <c:tx>
            <c:strRef>
              <c:f>'EMPREGO_RAIS+CAGED'!$C$22</c:f>
              <c:strCache>
                <c:ptCount val="1"/>
                <c:pt idx="0">
                  <c:v>Ferramentas (SINAFER)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'EMPREGO_RAIS+CAGED'!$E$32:$DK$32</c:f>
              <c:numCache>
                <c:formatCode>[$-416]mmm\-yy;@</c:formatCode>
                <c:ptCount val="11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</c:numCache>
            </c:numRef>
          </c:cat>
          <c:val>
            <c:numRef>
              <c:f>'EMPREGO_RAIS+CAGED'!$E$22:$DQ$22</c:f>
              <c:numCache>
                <c:formatCode>#,##0_ ;[Red]\-#,##0\ </c:formatCode>
                <c:ptCount val="117"/>
                <c:pt idx="0">
                  <c:v>195814</c:v>
                </c:pt>
                <c:pt idx="1">
                  <c:v>197563</c:v>
                </c:pt>
                <c:pt idx="2">
                  <c:v>199424</c:v>
                </c:pt>
                <c:pt idx="3">
                  <c:v>200750</c:v>
                </c:pt>
                <c:pt idx="4">
                  <c:v>202731</c:v>
                </c:pt>
                <c:pt idx="5">
                  <c:v>204410</c:v>
                </c:pt>
                <c:pt idx="6">
                  <c:v>205940</c:v>
                </c:pt>
                <c:pt idx="7">
                  <c:v>207285</c:v>
                </c:pt>
                <c:pt idx="8">
                  <c:v>208819</c:v>
                </c:pt>
                <c:pt idx="9">
                  <c:v>210783</c:v>
                </c:pt>
                <c:pt idx="10">
                  <c:v>213730</c:v>
                </c:pt>
                <c:pt idx="11">
                  <c:v>215272</c:v>
                </c:pt>
                <c:pt idx="12">
                  <c:v>217425</c:v>
                </c:pt>
                <c:pt idx="13">
                  <c:v>219449</c:v>
                </c:pt>
                <c:pt idx="14">
                  <c:v>221683</c:v>
                </c:pt>
                <c:pt idx="15">
                  <c:v>223952</c:v>
                </c:pt>
                <c:pt idx="16">
                  <c:v>225647</c:v>
                </c:pt>
                <c:pt idx="17">
                  <c:v>227698</c:v>
                </c:pt>
                <c:pt idx="18">
                  <c:v>230073</c:v>
                </c:pt>
                <c:pt idx="19">
                  <c:v>231555</c:v>
                </c:pt>
                <c:pt idx="20">
                  <c:v>234669</c:v>
                </c:pt>
                <c:pt idx="21">
                  <c:v>235199</c:v>
                </c:pt>
                <c:pt idx="22">
                  <c:v>231739</c:v>
                </c:pt>
                <c:pt idx="23">
                  <c:v>231554</c:v>
                </c:pt>
                <c:pt idx="24">
                  <c:v>229134</c:v>
                </c:pt>
                <c:pt idx="25">
                  <c:v>225766</c:v>
                </c:pt>
                <c:pt idx="26">
                  <c:v>223684</c:v>
                </c:pt>
                <c:pt idx="27">
                  <c:v>221721</c:v>
                </c:pt>
                <c:pt idx="28">
                  <c:v>221375</c:v>
                </c:pt>
                <c:pt idx="29">
                  <c:v>220170</c:v>
                </c:pt>
                <c:pt idx="30">
                  <c:v>220365</c:v>
                </c:pt>
                <c:pt idx="31">
                  <c:v>222304</c:v>
                </c:pt>
                <c:pt idx="32">
                  <c:v>225085</c:v>
                </c:pt>
                <c:pt idx="33">
                  <c:v>227850</c:v>
                </c:pt>
                <c:pt idx="34">
                  <c:v>229793</c:v>
                </c:pt>
                <c:pt idx="35">
                  <c:v>228119</c:v>
                </c:pt>
                <c:pt idx="36">
                  <c:v>231393</c:v>
                </c:pt>
                <c:pt idx="37">
                  <c:v>233574</c:v>
                </c:pt>
                <c:pt idx="38">
                  <c:v>236804</c:v>
                </c:pt>
                <c:pt idx="39">
                  <c:v>240265</c:v>
                </c:pt>
                <c:pt idx="40">
                  <c:v>243072</c:v>
                </c:pt>
                <c:pt idx="41">
                  <c:v>245156</c:v>
                </c:pt>
                <c:pt idx="42">
                  <c:v>247319</c:v>
                </c:pt>
                <c:pt idx="43">
                  <c:v>249449</c:v>
                </c:pt>
                <c:pt idx="44">
                  <c:v>251516</c:v>
                </c:pt>
                <c:pt idx="45">
                  <c:v>253690</c:v>
                </c:pt>
                <c:pt idx="46">
                  <c:v>255161</c:v>
                </c:pt>
                <c:pt idx="47">
                  <c:v>247504</c:v>
                </c:pt>
                <c:pt idx="48">
                  <c:v>249873</c:v>
                </c:pt>
                <c:pt idx="49">
                  <c:v>251920</c:v>
                </c:pt>
                <c:pt idx="50">
                  <c:v>253550</c:v>
                </c:pt>
                <c:pt idx="51">
                  <c:v>255162</c:v>
                </c:pt>
                <c:pt idx="52">
                  <c:v>256258</c:v>
                </c:pt>
                <c:pt idx="53">
                  <c:v>257044</c:v>
                </c:pt>
                <c:pt idx="54">
                  <c:v>257861</c:v>
                </c:pt>
                <c:pt idx="55">
                  <c:v>258203</c:v>
                </c:pt>
                <c:pt idx="56">
                  <c:v>259107</c:v>
                </c:pt>
                <c:pt idx="57">
                  <c:v>260296</c:v>
                </c:pt>
                <c:pt idx="58">
                  <c:v>260245</c:v>
                </c:pt>
                <c:pt idx="59">
                  <c:v>254060</c:v>
                </c:pt>
                <c:pt idx="60">
                  <c:v>255785</c:v>
                </c:pt>
                <c:pt idx="61">
                  <c:v>256625</c:v>
                </c:pt>
                <c:pt idx="62">
                  <c:v>257731</c:v>
                </c:pt>
                <c:pt idx="63">
                  <c:v>258383</c:v>
                </c:pt>
                <c:pt idx="64">
                  <c:v>258266</c:v>
                </c:pt>
                <c:pt idx="65">
                  <c:v>257948</c:v>
                </c:pt>
                <c:pt idx="66">
                  <c:v>258912</c:v>
                </c:pt>
                <c:pt idx="67">
                  <c:v>258893</c:v>
                </c:pt>
                <c:pt idx="68">
                  <c:v>260394</c:v>
                </c:pt>
                <c:pt idx="69">
                  <c:v>261066</c:v>
                </c:pt>
                <c:pt idx="70">
                  <c:v>260753</c:v>
                </c:pt>
                <c:pt idx="71">
                  <c:v>253038</c:v>
                </c:pt>
                <c:pt idx="72">
                  <c:v>254376</c:v>
                </c:pt>
                <c:pt idx="73">
                  <c:v>255655</c:v>
                </c:pt>
                <c:pt idx="74">
                  <c:v>256325</c:v>
                </c:pt>
                <c:pt idx="75">
                  <c:v>257241</c:v>
                </c:pt>
                <c:pt idx="76">
                  <c:v>257047</c:v>
                </c:pt>
                <c:pt idx="77">
                  <c:v>257265</c:v>
                </c:pt>
                <c:pt idx="78">
                  <c:v>256850</c:v>
                </c:pt>
                <c:pt idx="79">
                  <c:v>256475</c:v>
                </c:pt>
                <c:pt idx="80">
                  <c:v>257646</c:v>
                </c:pt>
                <c:pt idx="81">
                  <c:v>258095</c:v>
                </c:pt>
                <c:pt idx="82">
                  <c:v>257399</c:v>
                </c:pt>
                <c:pt idx="83">
                  <c:v>253865</c:v>
                </c:pt>
                <c:pt idx="84">
                  <c:v>255221</c:v>
                </c:pt>
                <c:pt idx="85">
                  <c:v>256296</c:v>
                </c:pt>
                <c:pt idx="86">
                  <c:v>256363</c:v>
                </c:pt>
                <c:pt idx="87">
                  <c:v>255600</c:v>
                </c:pt>
                <c:pt idx="88">
                  <c:v>254133</c:v>
                </c:pt>
                <c:pt idx="89">
                  <c:v>252415</c:v>
                </c:pt>
                <c:pt idx="90">
                  <c:v>251404</c:v>
                </c:pt>
                <c:pt idx="91">
                  <c:v>250073</c:v>
                </c:pt>
                <c:pt idx="92">
                  <c:v>250061</c:v>
                </c:pt>
                <c:pt idx="93">
                  <c:v>250231</c:v>
                </c:pt>
                <c:pt idx="94">
                  <c:v>249819</c:v>
                </c:pt>
                <c:pt idx="95">
                  <c:v>246070</c:v>
                </c:pt>
                <c:pt idx="96">
                  <c:v>247385</c:v>
                </c:pt>
                <c:pt idx="97">
                  <c:v>247362</c:v>
                </c:pt>
                <c:pt idx="98">
                  <c:v>245809</c:v>
                </c:pt>
                <c:pt idx="99">
                  <c:v>243501</c:v>
                </c:pt>
                <c:pt idx="100">
                  <c:v>240788</c:v>
                </c:pt>
                <c:pt idx="101">
                  <c:v>236884</c:v>
                </c:pt>
                <c:pt idx="102">
                  <c:v>234686</c:v>
                </c:pt>
                <c:pt idx="103">
                  <c:v>232249</c:v>
                </c:pt>
                <c:pt idx="104">
                  <c:v>230313</c:v>
                </c:pt>
                <c:pt idx="105">
                  <c:v>228063</c:v>
                </c:pt>
                <c:pt idx="106">
                  <c:v>225439</c:v>
                </c:pt>
                <c:pt idx="107">
                  <c:v>213046</c:v>
                </c:pt>
                <c:pt idx="108">
                  <c:v>212245</c:v>
                </c:pt>
                <c:pt idx="109">
                  <c:v>210849</c:v>
                </c:pt>
                <c:pt idx="110">
                  <c:v>209134</c:v>
                </c:pt>
                <c:pt idx="111">
                  <c:v>207736</c:v>
                </c:pt>
                <c:pt idx="112">
                  <c:v>206287</c:v>
                </c:pt>
                <c:pt idx="113">
                  <c:v>204662</c:v>
                </c:pt>
                <c:pt idx="114">
                  <c:v>203620</c:v>
                </c:pt>
                <c:pt idx="115">
                  <c:v>203601</c:v>
                </c:pt>
                <c:pt idx="116">
                  <c:v>203500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248888"/>
        <c:axId val="513239480"/>
      </c:lineChart>
      <c:lineChart>
        <c:grouping val="standard"/>
        <c:varyColors val="0"/>
        <c:ser>
          <c:idx val="4"/>
          <c:order val="0"/>
          <c:tx>
            <c:strRef>
              <c:f>'EMPREGO_RAIS+CAGED'!$C$43</c:f>
              <c:strCache>
                <c:ptCount val="1"/>
                <c:pt idx="0">
                  <c:v>Variação percentual em 12 meses</c:v>
                </c:pt>
              </c:strCache>
            </c:strRef>
          </c:tx>
          <c:spPr>
            <a:ln w="28575" cap="rnd">
              <a:solidFill>
                <a:srgbClr val="3D717B"/>
              </a:solidFill>
              <a:round/>
            </a:ln>
            <a:effectLst/>
          </c:spPr>
          <c:marker>
            <c:symbol val="none"/>
          </c:marker>
          <c:cat>
            <c:numRef>
              <c:f>'EMPREGO_RAIS+CAGED'!$E$32:$DK$32</c:f>
              <c:numCache>
                <c:formatCode>[$-416]mmm\-yy;@</c:formatCode>
                <c:ptCount val="11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</c:numCache>
            </c:numRef>
          </c:cat>
          <c:val>
            <c:numRef>
              <c:f>'EMPREGO_RAIS+CAGED'!$E$44:$DQ$44</c:f>
              <c:numCache>
                <c:formatCode>0.00%</c:formatCode>
                <c:ptCount val="117"/>
                <c:pt idx="12">
                  <c:v>0.11036493815559667</c:v>
                </c:pt>
                <c:pt idx="13">
                  <c:v>0.11077985250274591</c:v>
                </c:pt>
                <c:pt idx="14">
                  <c:v>0.11161645539152754</c:v>
                </c:pt>
                <c:pt idx="15">
                  <c:v>0.11557658779576596</c:v>
                </c:pt>
                <c:pt idx="16">
                  <c:v>0.11303648677311307</c:v>
                </c:pt>
                <c:pt idx="17">
                  <c:v>0.11392789002494985</c:v>
                </c:pt>
                <c:pt idx="18">
                  <c:v>0.11718461687870252</c:v>
                </c:pt>
                <c:pt idx="19">
                  <c:v>0.11708517258846518</c:v>
                </c:pt>
                <c:pt idx="20">
                  <c:v>0.12379141744764599</c:v>
                </c:pt>
                <c:pt idx="21">
                  <c:v>0.115834768458557</c:v>
                </c:pt>
                <c:pt idx="22">
                  <c:v>8.4260515603799213E-2</c:v>
                </c:pt>
                <c:pt idx="23">
                  <c:v>7.5634546062655517E-2</c:v>
                </c:pt>
                <c:pt idx="24">
                  <c:v>5.385305277681951E-2</c:v>
                </c:pt>
                <c:pt idx="25">
                  <c:v>2.8785731536712378E-2</c:v>
                </c:pt>
                <c:pt idx="26">
                  <c:v>9.0264025658259861E-3</c:v>
                </c:pt>
                <c:pt idx="27">
                  <c:v>-9.9619561334571838E-3</c:v>
                </c:pt>
                <c:pt idx="28">
                  <c:v>-1.8932225999016117E-2</c:v>
                </c:pt>
                <c:pt idx="29">
                  <c:v>-3.3061335628771449E-2</c:v>
                </c:pt>
                <c:pt idx="30">
                  <c:v>-4.2195303229844439E-2</c:v>
                </c:pt>
                <c:pt idx="31">
                  <c:v>-3.9951631361879514E-2</c:v>
                </c:pt>
                <c:pt idx="32">
                  <c:v>-4.0840503006362106E-2</c:v>
                </c:pt>
                <c:pt idx="33">
                  <c:v>-3.1245881147453858E-2</c:v>
                </c:pt>
                <c:pt idx="34">
                  <c:v>-8.3973780848282109E-3</c:v>
                </c:pt>
                <c:pt idx="35">
                  <c:v>-1.4834552631351694E-2</c:v>
                </c:pt>
                <c:pt idx="36">
                  <c:v>9.8588598811175654E-3</c:v>
                </c:pt>
                <c:pt idx="37">
                  <c:v>3.4584481277074586E-2</c:v>
                </c:pt>
                <c:pt idx="38">
                  <c:v>5.8654172850986175E-2</c:v>
                </c:pt>
                <c:pt idx="39">
                  <c:v>8.3636642447039389E-2</c:v>
                </c:pt>
                <c:pt idx="40">
                  <c:v>9.8010163749294277E-2</c:v>
                </c:pt>
                <c:pt idx="41">
                  <c:v>0.11348503429168377</c:v>
                </c:pt>
                <c:pt idx="42">
                  <c:v>0.12231524969936247</c:v>
                </c:pt>
                <c:pt idx="43">
                  <c:v>0.12210756441629478</c:v>
                </c:pt>
                <c:pt idx="44">
                  <c:v>0.11742674989448432</c:v>
                </c:pt>
                <c:pt idx="45">
                  <c:v>0.11340794382269026</c:v>
                </c:pt>
                <c:pt idx="46">
                  <c:v>0.11039500768082577</c:v>
                </c:pt>
                <c:pt idx="47">
                  <c:v>8.4977577492449052E-2</c:v>
                </c:pt>
                <c:pt idx="48">
                  <c:v>7.9864127264005491E-2</c:v>
                </c:pt>
                <c:pt idx="49">
                  <c:v>7.8544701036930453E-2</c:v>
                </c:pt>
                <c:pt idx="50">
                  <c:v>7.0716710866370436E-2</c:v>
                </c:pt>
                <c:pt idx="51">
                  <c:v>6.2002372380496551E-2</c:v>
                </c:pt>
                <c:pt idx="52">
                  <c:v>5.4247301211163723E-2</c:v>
                </c:pt>
                <c:pt idx="53">
                  <c:v>4.8491572712884956E-2</c:v>
                </c:pt>
                <c:pt idx="54">
                  <c:v>4.2625111697847773E-2</c:v>
                </c:pt>
                <c:pt idx="55">
                  <c:v>3.5093345733997694E-2</c:v>
                </c:pt>
                <c:pt idx="56">
                  <c:v>3.0180982521986754E-2</c:v>
                </c:pt>
                <c:pt idx="57">
                  <c:v>2.6039654696677017E-2</c:v>
                </c:pt>
                <c:pt idx="58">
                  <c:v>1.9924675009111992E-2</c:v>
                </c:pt>
                <c:pt idx="59">
                  <c:v>2.6488460792552848E-2</c:v>
                </c:pt>
                <c:pt idx="60">
                  <c:v>2.3660019289799328E-2</c:v>
                </c:pt>
                <c:pt idx="61">
                  <c:v>1.8676563988567763E-2</c:v>
                </c:pt>
                <c:pt idx="62">
                  <c:v>1.6489844212187021E-2</c:v>
                </c:pt>
                <c:pt idx="63">
                  <c:v>1.262335300710915E-2</c:v>
                </c:pt>
                <c:pt idx="64">
                  <c:v>7.8358529294695334E-3</c:v>
                </c:pt>
                <c:pt idx="65">
                  <c:v>3.5169076111483122E-3</c:v>
                </c:pt>
                <c:pt idx="66">
                  <c:v>4.0758393087749756E-3</c:v>
                </c:pt>
                <c:pt idx="67">
                  <c:v>2.6723159684434172E-3</c:v>
                </c:pt>
                <c:pt idx="68">
                  <c:v>4.9670599404878502E-3</c:v>
                </c:pt>
                <c:pt idx="69">
                  <c:v>2.9581706979746603E-3</c:v>
                </c:pt>
                <c:pt idx="70">
                  <c:v>1.9520067628580051E-3</c:v>
                </c:pt>
                <c:pt idx="71">
                  <c:v>-4.0226718098087533E-3</c:v>
                </c:pt>
                <c:pt idx="72">
                  <c:v>-5.5085325566394117E-3</c:v>
                </c:pt>
                <c:pt idx="73">
                  <c:v>-3.7798343886994434E-3</c:v>
                </c:pt>
                <c:pt idx="74">
                  <c:v>-5.4553002937171025E-3</c:v>
                </c:pt>
                <c:pt idx="75">
                  <c:v>-4.4197954199772793E-3</c:v>
                </c:pt>
                <c:pt idx="76">
                  <c:v>-4.7199399069176584E-3</c:v>
                </c:pt>
                <c:pt idx="77">
                  <c:v>-2.6478204909516911E-3</c:v>
                </c:pt>
                <c:pt idx="78">
                  <c:v>-7.9640959090346852E-3</c:v>
                </c:pt>
                <c:pt idx="79">
                  <c:v>-9.3397658492118119E-3</c:v>
                </c:pt>
                <c:pt idx="80">
                  <c:v>-1.0553238553883681E-2</c:v>
                </c:pt>
                <c:pt idx="81">
                  <c:v>-1.1380263994545392E-2</c:v>
                </c:pt>
                <c:pt idx="82">
                  <c:v>-1.2862747504343242E-2</c:v>
                </c:pt>
                <c:pt idx="83">
                  <c:v>3.2682838150792648E-3</c:v>
                </c:pt>
                <c:pt idx="84">
                  <c:v>3.3218542629807057E-3</c:v>
                </c:pt>
                <c:pt idx="85">
                  <c:v>2.5072852085818997E-3</c:v>
                </c:pt>
                <c:pt idx="86">
                  <c:v>1.4824929288992372E-4</c:v>
                </c:pt>
                <c:pt idx="87">
                  <c:v>-6.3792319264813768E-3</c:v>
                </c:pt>
                <c:pt idx="88">
                  <c:v>-1.1336448198189464E-2</c:v>
                </c:pt>
                <c:pt idx="89">
                  <c:v>-1.8852156336851111E-2</c:v>
                </c:pt>
                <c:pt idx="90">
                  <c:v>-2.1203036791901941E-2</c:v>
                </c:pt>
                <c:pt idx="91">
                  <c:v>-2.4961497221951512E-2</c:v>
                </c:pt>
                <c:pt idx="92">
                  <c:v>-2.9439618701629366E-2</c:v>
                </c:pt>
                <c:pt idx="93">
                  <c:v>-3.0469400802030311E-2</c:v>
                </c:pt>
                <c:pt idx="94">
                  <c:v>-2.9448443855648265E-2</c:v>
                </c:pt>
                <c:pt idx="95">
                  <c:v>-3.0705296121954606E-2</c:v>
                </c:pt>
                <c:pt idx="96">
                  <c:v>-3.0702802669059337E-2</c:v>
                </c:pt>
                <c:pt idx="97">
                  <c:v>-3.4858132783968543E-2</c:v>
                </c:pt>
                <c:pt idx="98">
                  <c:v>-4.1168187296918846E-2</c:v>
                </c:pt>
                <c:pt idx="99">
                  <c:v>-4.733568075117367E-2</c:v>
                </c:pt>
                <c:pt idx="100">
                  <c:v>-5.2511873703926737E-2</c:v>
                </c:pt>
                <c:pt idx="101">
                  <c:v>-6.1529623833765812E-2</c:v>
                </c:pt>
                <c:pt idx="102">
                  <c:v>-6.6498544175908059E-2</c:v>
                </c:pt>
                <c:pt idx="103">
                  <c:v>-7.1275187645207572E-2</c:v>
                </c:pt>
                <c:pt idx="104">
                  <c:v>-7.8972730653720458E-2</c:v>
                </c:pt>
                <c:pt idx="105">
                  <c:v>-8.8590142708137698E-2</c:v>
                </c:pt>
                <c:pt idx="106">
                  <c:v>-9.7590655634679502E-2</c:v>
                </c:pt>
                <c:pt idx="107">
                  <c:v>-0.13420571382127033</c:v>
                </c:pt>
                <c:pt idx="108">
                  <c:v>-0.14204579905814818</c:v>
                </c:pt>
                <c:pt idx="109">
                  <c:v>-0.14760957624857496</c:v>
                </c:pt>
                <c:pt idx="110">
                  <c:v>-0.14920120906882983</c:v>
                </c:pt>
                <c:pt idx="111">
                  <c:v>-0.14687824690658358</c:v>
                </c:pt>
                <c:pt idx="112">
                  <c:v>-0.14328371845773047</c:v>
                </c:pt>
                <c:pt idx="113">
                  <c:v>-0.13602438324243094</c:v>
                </c:pt>
                <c:pt idx="114">
                  <c:v>-0.13237261702871073</c:v>
                </c:pt>
                <c:pt idx="115">
                  <c:v>-0.12335036964637092</c:v>
                </c:pt>
                <c:pt idx="116">
                  <c:v>-0.1164198286679432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238304"/>
        <c:axId val="513248496"/>
      </c:lineChart>
      <c:dateAx>
        <c:axId val="513248888"/>
        <c:scaling>
          <c:orientation val="minMax"/>
          <c:min val="394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13239480"/>
        <c:crosses val="autoZero"/>
        <c:auto val="1"/>
        <c:lblOffset val="100"/>
        <c:baseTimeUnit val="months"/>
        <c:majorUnit val="1"/>
        <c:majorTimeUnit val="years"/>
      </c:dateAx>
      <c:valAx>
        <c:axId val="513239480"/>
        <c:scaling>
          <c:orientation val="minMax"/>
          <c:min val="2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13248888"/>
        <c:crosses val="autoZero"/>
        <c:crossBetween val="between"/>
      </c:valAx>
      <c:valAx>
        <c:axId val="5132484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13238304"/>
        <c:crosses val="max"/>
        <c:crossBetween val="between"/>
      </c:valAx>
      <c:dateAx>
        <c:axId val="513238304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5132484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43960122495172"/>
          <c:w val="1"/>
          <c:h val="8.1560398775048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B170-786D-4E59-8EF0-0578070E2E9B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98C8-6A10-4181-BD90-A9C4B36DDB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98C8-6A10-4181-BD90-A9C4B36DDB1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73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35000" y="4191000"/>
            <a:ext cx="10668000" cy="990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35000" y="5334000"/>
            <a:ext cx="10668000" cy="2209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4800">
                <a:solidFill>
                  <a:srgbClr val="9DBCC3"/>
                </a:solidFill>
                <a:latin typeface="Arial"/>
              </a:defRPr>
            </a:lvl1pPr>
          </a:lstStyle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1378098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7800" y="533400"/>
            <a:ext cx="10058400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9DBCC3"/>
                </a:solidFill>
                <a:latin typeface="Arial"/>
              </a:defRPr>
            </a:lvl1pPr>
          </a:lstStyle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68400" y="2057400"/>
            <a:ext cx="11201400" cy="6781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7493942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0" y="3940696"/>
            <a:ext cx="12529392" cy="16219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i="1" dirty="0" smtClean="0">
                <a:latin typeface="Arial" pitchFamily="34" charset="0"/>
                <a:cs typeface="Arial" pitchFamily="34" charset="0"/>
              </a:rPr>
              <a:t>Conjuntura da indústria brasileira de ferramentas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5947610" y="6677000"/>
            <a:ext cx="6933178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000" b="1" i="1" dirty="0" smtClean="0">
                <a:latin typeface="Arial" charset="0"/>
              </a:rPr>
              <a:t>Dados de janeiro a setembro de 2016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2" y="1708448"/>
            <a:ext cx="4155042" cy="14440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20997" y="7181056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tualizado em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 de 2016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Índice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24" y="1708448"/>
            <a:ext cx="11201400" cy="6781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Resumo geral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Emprego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Produção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latin typeface="Arial" charset="0"/>
              </a:rPr>
              <a:t>Comércio Brasil X Mundo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China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Argentina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Resumo geral – Balança Comercial – </a:t>
            </a:r>
            <a:r>
              <a:rPr lang="pt-BR" sz="2800" b="1" i="1" dirty="0" err="1" smtClean="0">
                <a:solidFill>
                  <a:schemeClr val="bg1"/>
                </a:solidFill>
                <a:latin typeface="Arial" charset="0"/>
              </a:rPr>
              <a:t>jan</a:t>
            </a:r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-set 2016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70795"/>
              </p:ext>
            </p:extLst>
          </p:nvPr>
        </p:nvGraphicFramePr>
        <p:xfrm>
          <a:off x="1317824" y="2068488"/>
          <a:ext cx="10009112" cy="1980000"/>
        </p:xfrm>
        <a:graphic>
          <a:graphicData uri="http://schemas.openxmlformats.org/drawingml/2006/table">
            <a:tbl>
              <a:tblPr/>
              <a:tblGrid>
                <a:gridCol w="2897529"/>
                <a:gridCol w="7111583"/>
              </a:tblGrid>
              <a:tr h="5617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Balança </a:t>
                      </a:r>
                      <a:r>
                        <a:rPr lang="pt-BR" sz="1800" b="1" i="1" u="none" strike="noStrike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comercial ABFA – Brasil  X Mundo</a:t>
                      </a:r>
                      <a:endParaRPr lang="pt-BR" sz="1800" b="1" i="1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Importações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US$ 764 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Exportações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US$ 367 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US$ 398</a:t>
                      </a:r>
                      <a:r>
                        <a:rPr lang="pt-BR" sz="1600" b="1" i="1" u="none" strike="noStrike" baseline="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246"/>
              </p:ext>
            </p:extLst>
          </p:nvPr>
        </p:nvGraphicFramePr>
        <p:xfrm>
          <a:off x="1317824" y="4156720"/>
          <a:ext cx="10009112" cy="1980000"/>
        </p:xfrm>
        <a:graphic>
          <a:graphicData uri="http://schemas.openxmlformats.org/drawingml/2006/table">
            <a:tbl>
              <a:tblPr/>
              <a:tblGrid>
                <a:gridCol w="2897530"/>
                <a:gridCol w="7111582"/>
              </a:tblGrid>
              <a:tr h="5617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Balança </a:t>
                      </a:r>
                      <a:r>
                        <a:rPr lang="pt-BR" sz="1800" b="1" i="1" u="none" strike="noStrike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comercial ABFA - Brasil  X </a:t>
                      </a:r>
                      <a:r>
                        <a:rPr lang="pt-BR" sz="1800" b="1" i="1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Importações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US$ </a:t>
                      </a:r>
                      <a:r>
                        <a:rPr lang="pt-BR" sz="1800" b="1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47,8</a:t>
                      </a:r>
                      <a:r>
                        <a:rPr lang="pt-BR" sz="1600" b="1" i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Exportações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US$ 5,1 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3D7"/>
                    </a:solidFill>
                  </a:tcPr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US$ 42,7milhões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636"/>
              </p:ext>
            </p:extLst>
          </p:nvPr>
        </p:nvGraphicFramePr>
        <p:xfrm>
          <a:off x="1317824" y="6244952"/>
          <a:ext cx="10009112" cy="1980000"/>
        </p:xfrm>
        <a:graphic>
          <a:graphicData uri="http://schemas.openxmlformats.org/drawingml/2006/table">
            <a:tbl>
              <a:tblPr/>
              <a:tblGrid>
                <a:gridCol w="2897530"/>
                <a:gridCol w="7111582"/>
              </a:tblGrid>
              <a:tr h="5617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Balança </a:t>
                      </a:r>
                      <a:r>
                        <a:rPr lang="pt-BR" sz="1800" b="1" i="1" u="none" strike="noStrike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comercial ABFA - </a:t>
                      </a:r>
                      <a:r>
                        <a:rPr lang="pt-BR" sz="1800" b="1" i="1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Brasil </a:t>
                      </a:r>
                      <a:r>
                        <a:rPr lang="pt-BR" sz="1800" b="1" i="1" u="none" strike="noStrike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X </a:t>
                      </a:r>
                      <a:r>
                        <a:rPr lang="pt-BR" sz="1800" b="1" i="1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71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Importações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BD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US$ 245 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BD0"/>
                    </a:solidFill>
                  </a:tcPr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Exportações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US$ 7,5 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CC3"/>
                    </a:solidFill>
                  </a:tcPr>
                </a:tc>
              </a:tr>
              <a:tr h="472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BBC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US$ -237 milhões (</a:t>
                      </a:r>
                      <a:r>
                        <a:rPr lang="pt-BR" sz="1600" b="1" i="1" u="none" strike="noStrike" noProof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pt-BR" sz="1600" b="1" i="1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set 2016) </a:t>
                      </a:r>
                      <a:endParaRPr lang="pt-BR" sz="1600" b="1" i="1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BBC5"/>
                    </a:solidFill>
                  </a:tcPr>
                </a:tc>
              </a:tr>
            </a:tbl>
          </a:graphicData>
        </a:graphic>
      </p:graphicFrame>
      <p:pic>
        <p:nvPicPr>
          <p:cNvPr id="8" name="Imagem 7" descr="bandeira_chin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32" y="6316960"/>
            <a:ext cx="651031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 descr="bandeira_argenti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32" y="4228728"/>
            <a:ext cx="650674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m 9" descr="Bandeira-do-Brasi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833" y="2140496"/>
            <a:ext cx="648072" cy="427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1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Mundo – Em milhões de US$</a:t>
            </a:r>
          </a:p>
        </p:txBody>
      </p:sp>
      <p:pic>
        <p:nvPicPr>
          <p:cNvPr id="9" name="Imagem 8" descr="Bandeira-do-Bras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243" y="6604992"/>
            <a:ext cx="1800000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33058"/>
              </p:ext>
            </p:extLst>
          </p:nvPr>
        </p:nvGraphicFramePr>
        <p:xfrm>
          <a:off x="669752" y="8693224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34906"/>
              </p:ext>
            </p:extLst>
          </p:nvPr>
        </p:nvGraphicFramePr>
        <p:xfrm>
          <a:off x="711628" y="2438585"/>
          <a:ext cx="9541883" cy="5414304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3017729"/>
                <a:gridCol w="1087359"/>
                <a:gridCol w="1087359"/>
                <a:gridCol w="1087359"/>
                <a:gridCol w="1087359"/>
                <a:gridCol w="1087359"/>
                <a:gridCol w="1087359"/>
              </a:tblGrid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Importações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1.032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1.057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1.419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-27,7%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-27,2%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-29,4%</a:t>
                      </a:r>
                    </a:p>
                  </a:txBody>
                  <a:tcPr marL="9525" marR="9525" marT="9525" marB="0" anchor="ctr"/>
                </a:tc>
              </a:tr>
              <a:tr h="482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-42,1%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-16,7%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-37,5%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-31,6%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-35,4%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-27,4%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-14,9%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-15,9%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745902" y="1564432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Importações 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em milhões de dólares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9234091" y="3724672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Mundo – Em milhões de US$</a:t>
            </a:r>
          </a:p>
        </p:txBody>
      </p:sp>
      <p:pic>
        <p:nvPicPr>
          <p:cNvPr id="9" name="Imagem 8" descr="Bandeira-do-Bras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243" y="6604992"/>
            <a:ext cx="1800000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33058"/>
              </p:ext>
            </p:extLst>
          </p:nvPr>
        </p:nvGraphicFramePr>
        <p:xfrm>
          <a:off x="669752" y="8693224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04903"/>
              </p:ext>
            </p:extLst>
          </p:nvPr>
        </p:nvGraphicFramePr>
        <p:xfrm>
          <a:off x="591770" y="2284512"/>
          <a:ext cx="9601132" cy="5780455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3036466"/>
                <a:gridCol w="1094111"/>
                <a:gridCol w="1094111"/>
                <a:gridCol w="1094111"/>
                <a:gridCol w="1094111"/>
                <a:gridCol w="1094111"/>
                <a:gridCol w="1094111"/>
              </a:tblGrid>
              <a:tr h="471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1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Exportações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-11,0%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-12,2%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/>
                </a:tc>
              </a:tr>
              <a:tr h="589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-6,6%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-28,9%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-76,1%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-5,0%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745902" y="1564432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Exportações 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em milhões de dólares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9140602" y="3613308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40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Mundo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45902" y="1564432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Balança Comercial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em milhões de dólares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Bandeira-do-Bras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88" y="6460976"/>
            <a:ext cx="1800000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03686"/>
              </p:ext>
            </p:extLst>
          </p:nvPr>
        </p:nvGraphicFramePr>
        <p:xfrm>
          <a:off x="745902" y="8738548"/>
          <a:ext cx="8102004" cy="40840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1849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96636"/>
              </p:ext>
            </p:extLst>
          </p:nvPr>
        </p:nvGraphicFramePr>
        <p:xfrm>
          <a:off x="591770" y="2284512"/>
          <a:ext cx="9601132" cy="5780455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3036466"/>
                <a:gridCol w="1094111"/>
                <a:gridCol w="1094111"/>
                <a:gridCol w="1094111"/>
                <a:gridCol w="1094111"/>
                <a:gridCol w="1094111"/>
                <a:gridCol w="1094111"/>
              </a:tblGrid>
              <a:tr h="471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1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Balança Comercial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-398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-541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-645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-859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-38,3%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-37,0%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-40,9%</a:t>
                      </a:r>
                    </a:p>
                  </a:txBody>
                  <a:tcPr marL="9525" marR="9525" marT="9525" marB="0" anchor="ctr"/>
                </a:tc>
              </a:tr>
              <a:tr h="589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-62,9%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-19,8%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-102,7%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-99,9%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-32,1%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-9,0%</a:t>
                      </a:r>
                    </a:p>
                  </a:txBody>
                  <a:tcPr marL="9525" marR="9525" marT="9525" marB="0" anchor="ctr"/>
                </a:tc>
              </a:tr>
              <a:tr h="471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-102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-161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-20,2%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 bwMode="auto">
          <a:xfrm>
            <a:off x="9075836" y="3724672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Mundo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Importações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em mil toneladas 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Bandeira-do-Bras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247" y="6460976"/>
            <a:ext cx="1800000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60537"/>
              </p:ext>
            </p:extLst>
          </p:nvPr>
        </p:nvGraphicFramePr>
        <p:xfrm>
          <a:off x="1425736" y="8757806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08763"/>
              </p:ext>
            </p:extLst>
          </p:nvPr>
        </p:nvGraphicFramePr>
        <p:xfrm>
          <a:off x="711628" y="2438585"/>
          <a:ext cx="9541883" cy="5414304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3017729"/>
                <a:gridCol w="1087359"/>
                <a:gridCol w="1087359"/>
                <a:gridCol w="1087359"/>
                <a:gridCol w="1087359"/>
                <a:gridCol w="1087359"/>
                <a:gridCol w="1087359"/>
              </a:tblGrid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Importações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101,6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-28,6%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-27,8%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-29,9%</a:t>
                      </a:r>
                    </a:p>
                  </a:txBody>
                  <a:tcPr marL="9525" marR="9525" marT="9525" marB="0" anchor="ctr"/>
                </a:tc>
              </a:tr>
              <a:tr h="482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-42,0%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-38,7%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-52,0%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-44,3%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-33,2%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-18,9%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-17,2%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Elipse 12"/>
          <p:cNvSpPr/>
          <p:nvPr/>
        </p:nvSpPr>
        <p:spPr bwMode="auto">
          <a:xfrm>
            <a:off x="9199208" y="3769779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Mundo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Aft>
                <a:spcPct val="35000"/>
              </a:spcAft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Exportações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em mil toneladas 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Bandeira-do-Bras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490" y="6460976"/>
            <a:ext cx="1800000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438781"/>
            <a:ext cx="2596901" cy="90251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92640"/>
              </p:ext>
            </p:extLst>
          </p:nvPr>
        </p:nvGraphicFramePr>
        <p:xfrm>
          <a:off x="1425736" y="8857259"/>
          <a:ext cx="8066100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066100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76543"/>
              </p:ext>
            </p:extLst>
          </p:nvPr>
        </p:nvGraphicFramePr>
        <p:xfrm>
          <a:off x="711628" y="2438585"/>
          <a:ext cx="9541883" cy="5414304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3017729"/>
                <a:gridCol w="1087359"/>
                <a:gridCol w="1087359"/>
                <a:gridCol w="1087359"/>
                <a:gridCol w="1087359"/>
                <a:gridCol w="1087359"/>
                <a:gridCol w="1087359"/>
              </a:tblGrid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Importações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/>
                </a:tc>
              </a:tr>
              <a:tr h="482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-7,3%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-17,3%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-80,0%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 bwMode="auto">
          <a:xfrm>
            <a:off x="9213698" y="3737997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Mundo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Aft>
                <a:spcPct val="35000"/>
              </a:spcAft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Balança Comercial 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em mil toneladas 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Bandeira-do-Bras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864" y="6198243"/>
            <a:ext cx="1800000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06671"/>
              </p:ext>
            </p:extLst>
          </p:nvPr>
        </p:nvGraphicFramePr>
        <p:xfrm>
          <a:off x="1389832" y="8287291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18643"/>
              </p:ext>
            </p:extLst>
          </p:nvPr>
        </p:nvGraphicFramePr>
        <p:xfrm>
          <a:off x="722215" y="2452412"/>
          <a:ext cx="9541883" cy="5414304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3017729"/>
                <a:gridCol w="1087359"/>
                <a:gridCol w="1037612"/>
                <a:gridCol w="1137106"/>
                <a:gridCol w="1087359"/>
                <a:gridCol w="1087359"/>
                <a:gridCol w="1087359"/>
              </a:tblGrid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Importações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-37,0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-49,9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-67,7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-88,3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-45,3%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-43,5%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-46,1%</a:t>
                      </a:r>
                    </a:p>
                  </a:txBody>
                  <a:tcPr marL="9525" marR="9525" marT="9525" marB="0" anchor="ctr"/>
                </a:tc>
              </a:tr>
              <a:tr h="482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-53,9%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-68,1%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-45,7%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-493,1%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/>
                </a:tc>
              </a:tr>
              <a:tr h="447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-9,4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-11,4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-16,8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-28,7%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-32,3%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 bwMode="auto">
          <a:xfrm>
            <a:off x="9177775" y="3755962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Índice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24" y="1708448"/>
            <a:ext cx="11201400" cy="6781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Resumo geral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Emprego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Produção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Mundo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latin typeface="Arial" charset="0"/>
              </a:rPr>
              <a:t>Comércio Brasil X China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Argentina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China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mil US$</a:t>
            </a:r>
            <a:endParaRPr lang="pt-BR" sz="24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bandeira_chi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6" y="1420416"/>
            <a:ext cx="180020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02639"/>
              </p:ext>
            </p:extLst>
          </p:nvPr>
        </p:nvGraphicFramePr>
        <p:xfrm>
          <a:off x="525736" y="2860580"/>
          <a:ext cx="12169357" cy="4224955"/>
        </p:xfrm>
        <a:graphic>
          <a:graphicData uri="http://schemas.openxmlformats.org/drawingml/2006/table">
            <a:tbl>
              <a:tblPr/>
              <a:tblGrid>
                <a:gridCol w="3407416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</a:tblGrid>
              <a:tr h="3717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Importações da China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Exportações para a China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Balança comercial com a China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6995">
                <a:tc vMerge="1">
                  <a:txBody>
                    <a:bodyPr/>
                    <a:lstStyle/>
                    <a:p>
                      <a:pPr algn="ctr" rtl="0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jan15-set15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jan16-set16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</a:t>
                      </a:r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jan15-set15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jan16-set16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</a:t>
                      </a:r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jan15-set15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jan16-set16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</a:t>
                      </a:r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245.195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383.502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-237.666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-373.458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187.074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319.658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-41,5%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-180.210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-310.408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71.657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132.657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-46,0%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-68.583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-130.264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41.570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63.128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-34,1%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-44,8%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-39.068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-58.595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56.668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94.607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-40,1%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-56.582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-93.961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11.851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-53,0%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-5.463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-11.187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12.898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-36,9%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-7.108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-12.010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-3.405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58.121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63.844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-16,2%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-57.456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-63.051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38755"/>
              </p:ext>
            </p:extLst>
          </p:nvPr>
        </p:nvGraphicFramePr>
        <p:xfrm>
          <a:off x="525736" y="8287291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 bwMode="auto">
          <a:xfrm>
            <a:off x="11796499" y="3663496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5854328" y="3687718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8785357" y="3687718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03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Índice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24" y="1708448"/>
            <a:ext cx="11201400" cy="6781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latin typeface="Arial" charset="0"/>
              </a:rPr>
              <a:t>Desempenho de setores relacionados 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Emprego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Produção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Mundo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China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Argentina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China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mil KG (Tonelada)</a:t>
            </a:r>
            <a:endParaRPr lang="pt-BR" sz="24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bandeira_chi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6" y="1420416"/>
            <a:ext cx="180020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96885"/>
              </p:ext>
            </p:extLst>
          </p:nvPr>
        </p:nvGraphicFramePr>
        <p:xfrm>
          <a:off x="525736" y="8287291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49622"/>
              </p:ext>
            </p:extLst>
          </p:nvPr>
        </p:nvGraphicFramePr>
        <p:xfrm>
          <a:off x="525736" y="2860580"/>
          <a:ext cx="12169357" cy="4224955"/>
        </p:xfrm>
        <a:graphic>
          <a:graphicData uri="http://schemas.openxmlformats.org/drawingml/2006/table">
            <a:tbl>
              <a:tblPr/>
              <a:tblGrid>
                <a:gridCol w="3407416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</a:tblGrid>
              <a:tr h="3717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Importações da China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Exportações para a China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Balança comercial com a China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6995">
                <a:tc vMerge="1">
                  <a:txBody>
                    <a:bodyPr/>
                    <a:lstStyle/>
                    <a:p>
                      <a:pPr algn="ctr" rtl="0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jan15-set15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jan16-set16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</a:t>
                      </a:r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jan15-set15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jan16-set16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</a:t>
                      </a:r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jan15-set15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jan16-set16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</a:t>
                      </a:r>
                      <a:r>
                        <a:rPr lang="pt-BR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</a:t>
                      </a:r>
                      <a:endParaRPr lang="pt-B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ABFA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-35,9%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-40.162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-62.460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(SINAFER)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31.589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52.105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-39,4%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258,5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578,0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-25,8%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-31.331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-51.527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elétricas e pneumáticas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15.178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-42,4%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-8.632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-15.082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industriais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-33,6%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359,0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-44,8%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-4.777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-6.938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Ferramentas manuais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15.185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25.050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-39,4%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-86,6%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-15.180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-25.016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Instrumentos de medição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1.109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2.044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-45,8%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-1.108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-2.024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Serras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1.526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-33,7%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-1.447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-2.234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duro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Abrasivos (SINAESP)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8.857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-19,1%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-16,2%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-8.831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-10.933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Elipse 15"/>
          <p:cNvSpPr/>
          <p:nvPr/>
        </p:nvSpPr>
        <p:spPr bwMode="auto">
          <a:xfrm>
            <a:off x="5782320" y="3687718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8749353" y="3687718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11814047" y="3687718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Índice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24" y="1708448"/>
            <a:ext cx="11201400" cy="6781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Desempenho de setores relacionados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Emprego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Produção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Mundo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China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latin typeface="Arial" charset="0"/>
              </a:rPr>
              <a:t>Comércio Brasil X Argentina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Argentina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mil US$</a:t>
            </a:r>
            <a:endParaRPr lang="pt-BR" sz="24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bandeira_argenti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6" y="1420416"/>
            <a:ext cx="1800000" cy="119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11165"/>
              </p:ext>
            </p:extLst>
          </p:nvPr>
        </p:nvGraphicFramePr>
        <p:xfrm>
          <a:off x="525736" y="8287291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50947"/>
              </p:ext>
            </p:extLst>
          </p:nvPr>
        </p:nvGraphicFramePr>
        <p:xfrm>
          <a:off x="525736" y="2860580"/>
          <a:ext cx="12169357" cy="4289404"/>
        </p:xfrm>
        <a:graphic>
          <a:graphicData uri="http://schemas.openxmlformats.org/drawingml/2006/table">
            <a:tbl>
              <a:tblPr/>
              <a:tblGrid>
                <a:gridCol w="3407416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</a:tblGrid>
              <a:tr h="3717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Importações da Argentina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Exportações para a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Balança comercial com a Argentina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6995">
                <a:tc vMerge="1">
                  <a:txBody>
                    <a:bodyPr/>
                    <a:lstStyle/>
                    <a:p>
                      <a:pPr algn="ctr" rtl="0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jan15-set15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jan16-set16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</a:t>
                      </a:r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jan15-set15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jan16-set16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</a:t>
                      </a:r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jan15-set15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jan16-set16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</a:t>
                      </a:r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ABFA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5.058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62.131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47.807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-23,1%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54.968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42.749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-22,2%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(SINAFER)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1.438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-32,5%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51.906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40.343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-22,3%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49.774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38.905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elétricas e pneumáticas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-55,4%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18.314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12.983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-29,1%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18.256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12.957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industriais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1.073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-29,7%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14.739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12.687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-13,9%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13.666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11.932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-12,7%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manuais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-34,1%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14.679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11.695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-20,3%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14.099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11.312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Instrumentos de medição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-49,3%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-12,3%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-10,4%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Serras</a:t>
                      </a:r>
                      <a:endParaRPr lang="pt-BR" sz="14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3.686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2.565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-30,4%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3.686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2.565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Metal duro</a:t>
                      </a:r>
                      <a:endParaRPr lang="pt-BR" sz="14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-36,3%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Abrasivos (SINAESP)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5.032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-28,1%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10.226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7.464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-27,0%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5.194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3.844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-26,0%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Elipse 15"/>
          <p:cNvSpPr/>
          <p:nvPr/>
        </p:nvSpPr>
        <p:spPr bwMode="auto">
          <a:xfrm>
            <a:off x="8734648" y="3835653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Comércio Brasil X Argentina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1960" y="1852464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mil KG (Tonelada)</a:t>
            </a:r>
            <a:endParaRPr lang="pt-BR" sz="24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bandeira_argenti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6" y="1420416"/>
            <a:ext cx="1800000" cy="119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749872" y="9341296"/>
            <a:ext cx="2085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Alice Web - SECEX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11165"/>
              </p:ext>
            </p:extLst>
          </p:nvPr>
        </p:nvGraphicFramePr>
        <p:xfrm>
          <a:off x="525736" y="8287291"/>
          <a:ext cx="8102004" cy="4320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102004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(1) excluindo os valores do segmento de insumos, lima, fresa e não abrasiva pertencentes ao SINAESP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(2) excluindo os valores do segmento de molas e moldes pertencentes ao SINAFER</a:t>
                      </a:r>
                      <a:endParaRPr lang="pt-BR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52538"/>
              </p:ext>
            </p:extLst>
          </p:nvPr>
        </p:nvGraphicFramePr>
        <p:xfrm>
          <a:off x="525736" y="2860580"/>
          <a:ext cx="12169357" cy="4289404"/>
        </p:xfrm>
        <a:graphic>
          <a:graphicData uri="http://schemas.openxmlformats.org/drawingml/2006/table">
            <a:tbl>
              <a:tblPr/>
              <a:tblGrid>
                <a:gridCol w="3407416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  <a:gridCol w="973549"/>
              </a:tblGrid>
              <a:tr h="3717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Importações da Argentina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Exportações para a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Balança comercial com a Argentina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6995">
                <a:tc vMerge="1">
                  <a:txBody>
                    <a:bodyPr/>
                    <a:lstStyle/>
                    <a:p>
                      <a:pPr algn="ctr" rtl="0" fontAlgn="ctr"/>
                      <a:endParaRPr lang="pt-BR" sz="14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jan15-set15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jan16-set16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</a:t>
                      </a:r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jan15-set15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jan16-set16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</a:t>
                      </a:r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jan15-set15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jan16-set16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</a:t>
                      </a:r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ABFA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(SINAFER)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4.224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3.426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-18,9%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4.009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3.256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elétricas e pneumáticas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-78,8%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-24,3%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industriais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-19,9%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Ferramentas manuais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Instrumentos de medição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-90,7%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-11,5%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Serras</a:t>
                      </a:r>
                      <a:endParaRPr lang="pt-BR" sz="14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-31,5%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Metal duro</a:t>
                      </a:r>
                      <a:endParaRPr lang="pt-BR" sz="14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Abrasivos (SINAESP)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-28,9%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-26,6%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-25,0%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 bwMode="auto">
          <a:xfrm>
            <a:off x="8734648" y="3710385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Resumo geral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9872" y="9341296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IBGE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PIM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– PF /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PMC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9872" y="8032727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(1) Dados mais recentes </a:t>
            </a:r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disponíveis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92494"/>
              </p:ext>
            </p:extLst>
          </p:nvPr>
        </p:nvGraphicFramePr>
        <p:xfrm>
          <a:off x="759574" y="1852464"/>
          <a:ext cx="8560840" cy="61313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09101"/>
                <a:gridCol w="1284638"/>
                <a:gridCol w="1467101"/>
              </a:tblGrid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Indústria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Indústria de Transformação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-8,6%</a:t>
                      </a:r>
                    </a:p>
                  </a:txBody>
                  <a:tcPr marL="9525" marR="9525" marT="9525" marB="0" anchor="ctr"/>
                </a:tc>
              </a:tr>
              <a:tr h="39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Produtos de Metal, exceto Máquinas e Equipamentos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-13,6%</a:t>
                      </a:r>
                    </a:p>
                  </a:txBody>
                  <a:tcPr marL="9525" marR="9525" marT="9525" marB="0" anchor="ctr"/>
                </a:tc>
              </a:tr>
              <a:tr h="383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Forjaria, estamparia, metalurgia do pó e serviços de tratamento de metais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-14,8%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Máquinas e </a:t>
                      </a:r>
                      <a:r>
                        <a:rPr lang="pt-BR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equipamentos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-15,3%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Veículos Automotores, Reboques e Carrocerias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-21,8%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Fabricação de automóveis, camionetas e utilitários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-21,1%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Fabricação de caminhões e ônibus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-29,8%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Construção Civil - Produção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Produtos típicos da Construção Civil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-13,6%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Construção Civil - Vendas*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Volume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-12,7%</a:t>
                      </a:r>
                    </a:p>
                  </a:txBody>
                  <a:tcPr marL="9525" marR="9525" marT="9525" marB="0" anchor="ctr"/>
                </a:tc>
              </a:tr>
              <a:tr h="40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-311305" y="1320731"/>
            <a:ext cx="6502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Variação percentual | Janeiro a </a:t>
            </a:r>
            <a:r>
              <a:rPr lang="pt-BR" sz="18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setembro </a:t>
            </a:r>
            <a:r>
              <a:rPr lang="pt-BR" sz="1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de 2016</a:t>
            </a:r>
            <a:r>
              <a:rPr lang="pt-BR" sz="18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Índice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24" y="1708448"/>
            <a:ext cx="11201400" cy="6781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Desempenho de setores relacionados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latin typeface="Arial" charset="0"/>
              </a:rPr>
              <a:t>Emprego no setor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Produção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Mundo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China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Argentina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Emprego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3728" y="1276400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Evolução do emprego nos segmentos ABFA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9872" y="9341296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caged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- MTE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525736" y="1780456"/>
            <a:ext cx="820891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3728" y="6677000"/>
            <a:ext cx="9649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(1)O segmento FERRAMENTAS do SINAFER é composto por: Ferramentas manuais, Ferramentas industriais, </a:t>
            </a:r>
            <a:r>
              <a:rPr lang="pt-BR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Serras 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Metal duro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42875"/>
              </p:ext>
            </p:extLst>
          </p:nvPr>
        </p:nvGraphicFramePr>
        <p:xfrm>
          <a:off x="551123" y="2140496"/>
          <a:ext cx="9685078" cy="42943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99210"/>
                <a:gridCol w="1146467"/>
                <a:gridCol w="1146467"/>
                <a:gridCol w="1146467"/>
                <a:gridCol w="1146467"/>
              </a:tblGrid>
              <a:tr h="858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Saldo das contratações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Dezembro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- B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A/ B -1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225.402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235.575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  <a:alpha val="20000"/>
                      </a:schemeClr>
                    </a:solidFill>
                  </a:tcPr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Ferramentas, artefatos e usinagem (SINAFER)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203.500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Artigos de cutelaria, facas e talheres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</a:t>
                      </a:r>
                    </a:p>
                  </a:txBody>
                  <a:tcPr marL="9525" marR="9525" marT="9525" marB="0" anchor="b"/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Demais artefatos, utensílios e ferragens de ferro e aço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-4,82</a:t>
                      </a:r>
                    </a:p>
                  </a:txBody>
                  <a:tcPr marL="9525" marR="9525" marT="9525" marB="0" anchor="b"/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Ferramentas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-2,03</a:t>
                      </a:r>
                    </a:p>
                  </a:txBody>
                  <a:tcPr marL="9525" marR="9525" marT="9525" marB="0" anchor="b"/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Instrumentos de medição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-5,19</a:t>
                      </a:r>
                    </a:p>
                  </a:txBody>
                  <a:tcPr marL="9525" marR="9525" marT="9525" marB="0" anchor="b"/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Usinagem pura, sem partes e peças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-5,12</a:t>
                      </a:r>
                    </a:p>
                  </a:txBody>
                  <a:tcPr marL="9525" marR="9525" marT="9525" marB="0" anchor="b"/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ABRASIVOS (SINAESP)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Lixas, rebolos e discos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-2,78</a:t>
                      </a:r>
                    </a:p>
                  </a:txBody>
                  <a:tcPr marL="9525" marR="9525" marT="9525" marB="0" anchor="b"/>
                </a:tc>
              </a:tr>
              <a:tr h="286291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Elipse 1"/>
          <p:cNvSpPr/>
          <p:nvPr/>
        </p:nvSpPr>
        <p:spPr bwMode="auto">
          <a:xfrm>
            <a:off x="9124094" y="3435856"/>
            <a:ext cx="978706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Emprego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3728" y="1276400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 ABFA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9872" y="9341296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caged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- MTE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525736" y="1780456"/>
            <a:ext cx="820891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22295"/>
              </p:ext>
            </p:extLst>
          </p:nvPr>
        </p:nvGraphicFramePr>
        <p:xfrm>
          <a:off x="885776" y="2284512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Emprego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3728" y="1276400"/>
            <a:ext cx="9507611" cy="4693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SINAESP &amp; SINAFER</a:t>
            </a:r>
            <a:endParaRPr lang="pt-BR" sz="2400" b="1" i="1" kern="1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9872" y="9341296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caged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- MTE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525736" y="1780456"/>
            <a:ext cx="820891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669872"/>
              </p:ext>
            </p:extLst>
          </p:nvPr>
        </p:nvGraphicFramePr>
        <p:xfrm>
          <a:off x="733484" y="2719948"/>
          <a:ext cx="5480883" cy="438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788433"/>
              </p:ext>
            </p:extLst>
          </p:nvPr>
        </p:nvGraphicFramePr>
        <p:xfrm>
          <a:off x="7222480" y="2721410"/>
          <a:ext cx="4968552" cy="431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621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Índice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24" y="1708448"/>
            <a:ext cx="11201400" cy="6781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Desempenho de setores relacionados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Emprego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latin typeface="Arial" charset="0"/>
              </a:rPr>
              <a:t>Produção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Mundo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China</a:t>
            </a:r>
          </a:p>
          <a:p>
            <a:pPr eaLnBrk="1" hangingPunct="1">
              <a:lnSpc>
                <a:spcPct val="150000"/>
              </a:lnSpc>
              <a:buSzPct val="100000"/>
              <a:buFont typeface="+mj-lt"/>
              <a:buAutoNum type="romanUcPeriod"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Comércio Brasil X Argentina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i="1" dirty="0" smtClean="0">
                <a:solidFill>
                  <a:schemeClr val="bg1"/>
                </a:solidFill>
                <a:latin typeface="Arial" charset="0"/>
              </a:rPr>
              <a:t>Produção até setembro de 2016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1760" y="9341296"/>
            <a:ext cx="67687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Fonte: PIM-PF IBGE especial para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Websetorial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/ SINAFER</a:t>
            </a:r>
            <a:endParaRPr lang="pt-B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7" y="8287291"/>
            <a:ext cx="2596901" cy="902515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36181"/>
              </p:ext>
            </p:extLst>
          </p:nvPr>
        </p:nvGraphicFramePr>
        <p:xfrm>
          <a:off x="615496" y="1780456"/>
          <a:ext cx="9199271" cy="6506834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6353147"/>
                <a:gridCol w="1423062"/>
                <a:gridCol w="1423062"/>
              </a:tblGrid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Segmentos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Variação percentual (%)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Ac. ano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12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Indústria de ferramentas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Ferramentas manuais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-11,5%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Ferramentas industrias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Indústria de usinagem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-13,5%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-15,3%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Partes e peças para a indústria automobilística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Partes e peças para a indústria de bens duráveis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/>
                </a:tc>
              </a:tr>
              <a:tr h="470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Partes e peças para a indústria de máquinas e equipamentos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Partes e peças para a indústria de produtos para a saúde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Indústria de artefatos, utensílios e ferragens de ferro e aço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-11,6%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Utensílios de mesa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Artefatos e ferragens para a construção civil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-13,6%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  <a:latin typeface="Calibri" panose="020F0502020204030204" pitchFamily="34" charset="0"/>
                        </a:rPr>
                        <a:t>Artefatos e utensílios para uso doméstico geral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9525" marR="9525" marT="9525" marB="0" anchor="ctr"/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Abrasivos (indicador)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-12,0%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40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</a:rPr>
                        <a:t>ABFA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-12,7%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 bwMode="auto">
          <a:xfrm>
            <a:off x="7222479" y="7810107"/>
            <a:ext cx="2592287" cy="5040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1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#2">
  <a:themeElements>
    <a:clrScheme name="Websetori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99CC00"/>
      </a:accent4>
      <a:accent5>
        <a:srgbClr val="DAEDEF"/>
      </a:accent5>
      <a:accent6>
        <a:srgbClr val="009999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Pages>0</Pages>
  <Words>2918</Words>
  <Characters>0</Characters>
  <Application>Microsoft Office PowerPoint</Application>
  <PresentationFormat>Personalizar</PresentationFormat>
  <Lines>0</Lines>
  <Paragraphs>1185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</vt:lpstr>
      <vt:lpstr>ヒラギノ角ゴ ProN W3</vt:lpstr>
      <vt:lpstr>Blank</vt:lpstr>
      <vt:lpstr>Master #2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 Marrone</dc:creator>
  <cp:lastModifiedBy>user</cp:lastModifiedBy>
  <cp:revision>316</cp:revision>
  <dcterms:created xsi:type="dcterms:W3CDTF">2011-09-19T18:08:03Z</dcterms:created>
  <dcterms:modified xsi:type="dcterms:W3CDTF">2016-11-10T17:16:05Z</dcterms:modified>
</cp:coreProperties>
</file>